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mp4" ContentType="video/mp4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embedTrueTypeFonts="1" saveSubsetFonts="1" autoCompressPictures="0">
  <p:sldMasterIdLst>
    <p:sldMasterId id="2147483648" r:id="rId1"/>
  </p:sldMasterIdLst>
  <p:notesMasterIdLst>
    <p:notesMasterId r:id="rId13"/>
  </p:notesMasterIdLst>
  <p:sldIdLst>
    <p:sldId id="256" r:id="rId2"/>
    <p:sldId id="257" r:id="rId3"/>
    <p:sldId id="258" r:id="rId4"/>
    <p:sldId id="259" r:id="rId5"/>
    <p:sldId id="260" r:id="rId6"/>
    <p:sldId id="261" r:id="rId7"/>
    <p:sldId id="266" r:id="rId8"/>
    <p:sldId id="262" r:id="rId9"/>
    <p:sldId id="263" r:id="rId10"/>
    <p:sldId id="264" r:id="rId11"/>
    <p:sldId id="265" r:id="rId12"/>
  </p:sldIdLst>
  <p:sldSz cx="9144000" cy="5143500" type="screen16x9"/>
  <p:notesSz cx="5143500" cy="9144000"/>
  <p:embeddedFontLst>
    <p:embeddedFont>
      <p:font typeface="Arial Black" panose="020B0A04020102020204" pitchFamily="34" charset="0"/>
      <p:bold r:id="rId14"/>
    </p:embeddedFont>
    <p:embeddedFont>
      <p:font typeface="Bahnschrift Light Condensed" panose="020B0502040204020203" pitchFamily="34" charset="0"/>
      <p:regular r:id="rId15"/>
    </p:embeddedFont>
    <p:embeddedFont>
      <p:font typeface="Host Grotesk Light" panose="020B0604020202020204" charset="0"/>
      <p:regular r:id="rId16"/>
    </p:embeddedFont>
    <p:embeddedFont>
      <p:font typeface="Host Grotesk Medium" panose="020B0604020202020204" charset="0"/>
      <p:regular r:id="rId17"/>
    </p:embeddedFont>
    <p:embeddedFont>
      <p:font typeface="Roboto" panose="02000000000000000000" pitchFamily="2" charset="0"/>
      <p:regular r:id="rId18"/>
      <p:bold r:id="rId19"/>
      <p:italic r:id="rId20"/>
      <p:boldItalic r:id="rId21"/>
    </p:embeddedFont>
    <p:embeddedFont>
      <p:font typeface="Roboto Bold" panose="02000000000000000000" charset="0"/>
      <p:regular r:id="rId22"/>
    </p:embeddedFont>
  </p:embeddedFontLst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AF9F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11"/>
    <p:restoredTop sz="94610"/>
  </p:normalViewPr>
  <p:slideViewPr>
    <p:cSldViewPr snapToGrid="0" snapToObjects="1">
      <p:cViewPr varScale="1">
        <p:scale>
          <a:sx n="91" d="100"/>
          <a:sy n="91" d="100"/>
        </p:scale>
        <p:origin x="786" y="78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font" Target="fonts/font5.fntdata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font" Target="fonts/font8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4.fntdata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font" Target="fonts/font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font" Target="fonts/font9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576186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E4112AB-A29D-6905-BAA2-95A7EDEE807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C3A4A05-0D9F-F4F4-C6C8-9E958C92755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C96879C-C133-5F1A-6140-C18A3636E3D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5CEC261-0A27-235A-B0EA-DC47710F5139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223515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master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C7E0E7"/>
          </a:solidFill>
          <a:ln/>
        </p:spPr>
        <p:txBody>
          <a:bodyPr/>
          <a:lstStyle/>
          <a:p>
            <a:endParaRPr lang="en-IN"/>
          </a:p>
        </p:txBody>
      </p:sp>
      <p:sp>
        <p:nvSpPr>
          <p:cNvPr id="3" name="Shape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AF9F5"/>
          </a:solidFill>
          <a:ln/>
        </p:spPr>
        <p:txBody>
          <a:bodyPr/>
          <a:lstStyle/>
          <a:p>
            <a:endParaRPr lang="en-IN"/>
          </a:p>
        </p:txBody>
      </p:sp>
      <p:sp>
        <p:nvSpPr>
          <p:cNvPr id="4" name="Shape 0">
            <a:extLst>
              <a:ext uri="{FF2B5EF4-FFF2-40B4-BE49-F238E27FC236}">
                <a16:creationId xmlns:a16="http://schemas.microsoft.com/office/drawing/2014/main" id="{0692F113-E003-4C42-D1FF-0D36374A5850}"/>
              </a:ext>
            </a:extLst>
          </p:cNvPr>
          <p:cNvSpPr/>
          <p:nvPr userDrawn="1"/>
        </p:nvSpPr>
        <p:spPr>
          <a:xfrm>
            <a:off x="496119" y="537927"/>
            <a:ext cx="2690213" cy="244450"/>
          </a:xfrm>
          <a:prstGeom prst="roundRect">
            <a:avLst>
              <a:gd name="adj" fmla="val 18877"/>
            </a:avLst>
          </a:prstGeom>
          <a:solidFill>
            <a:schemeClr val="accent1">
              <a:lumMod val="40000"/>
              <a:lumOff val="60000"/>
            </a:schemeClr>
          </a:solidFill>
          <a:ln/>
        </p:spPr>
        <p:txBody>
          <a:bodyPr/>
          <a:lstStyle/>
          <a:p>
            <a:endParaRPr lang="en-I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7" Type="http://schemas.openxmlformats.org/officeDocument/2006/relationships/image" Target="../media/image7.sv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svg"/><Relationship Id="rId5" Type="http://schemas.openxmlformats.org/officeDocument/2006/relationships/image" Target="../media/image5.svg"/><Relationship Id="rId4" Type="http://schemas.openxmlformats.org/officeDocument/2006/relationships/image" Target="../media/image4.sv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sv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5" Type="http://schemas.openxmlformats.org/officeDocument/2006/relationships/image" Target="../media/image10.png"/><Relationship Id="rId4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13" Type="http://schemas.openxmlformats.org/officeDocument/2006/relationships/image" Target="../media/image21.png"/><Relationship Id="rId18" Type="http://schemas.openxmlformats.org/officeDocument/2006/relationships/image" Target="../media/image26.png"/><Relationship Id="rId3" Type="http://schemas.openxmlformats.org/officeDocument/2006/relationships/image" Target="../media/image11.png"/><Relationship Id="rId21" Type="http://schemas.openxmlformats.org/officeDocument/2006/relationships/image" Target="../media/image29.png"/><Relationship Id="rId7" Type="http://schemas.openxmlformats.org/officeDocument/2006/relationships/image" Target="../media/image15.png"/><Relationship Id="rId12" Type="http://schemas.openxmlformats.org/officeDocument/2006/relationships/image" Target="../media/image20.png"/><Relationship Id="rId17" Type="http://schemas.openxmlformats.org/officeDocument/2006/relationships/image" Target="../media/image25.png"/><Relationship Id="rId2" Type="http://schemas.openxmlformats.org/officeDocument/2006/relationships/notesSlide" Target="../notesSlides/notesSlide7.xml"/><Relationship Id="rId16" Type="http://schemas.openxmlformats.org/officeDocument/2006/relationships/image" Target="../media/image24.png"/><Relationship Id="rId20" Type="http://schemas.openxmlformats.org/officeDocument/2006/relationships/image" Target="../media/image2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11" Type="http://schemas.openxmlformats.org/officeDocument/2006/relationships/image" Target="../media/image19.png"/><Relationship Id="rId5" Type="http://schemas.openxmlformats.org/officeDocument/2006/relationships/image" Target="../media/image13.jpg"/><Relationship Id="rId15" Type="http://schemas.openxmlformats.org/officeDocument/2006/relationships/image" Target="../media/image23.png"/><Relationship Id="rId10" Type="http://schemas.openxmlformats.org/officeDocument/2006/relationships/image" Target="../media/image18.jpg"/><Relationship Id="rId19" Type="http://schemas.openxmlformats.org/officeDocument/2006/relationships/image" Target="../media/image27.png"/><Relationship Id="rId4" Type="http://schemas.openxmlformats.org/officeDocument/2006/relationships/image" Target="../media/image12.svg"/><Relationship Id="rId9" Type="http://schemas.openxmlformats.org/officeDocument/2006/relationships/image" Target="../media/image17.png"/><Relationship Id="rId14" Type="http://schemas.openxmlformats.org/officeDocument/2006/relationships/image" Target="../media/image22.png"/><Relationship Id="rId22" Type="http://schemas.openxmlformats.org/officeDocument/2006/relationships/image" Target="../media/image30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13" Type="http://schemas.openxmlformats.org/officeDocument/2006/relationships/image" Target="../media/image41.png"/><Relationship Id="rId18" Type="http://schemas.openxmlformats.org/officeDocument/2006/relationships/image" Target="../media/image46.png"/><Relationship Id="rId26" Type="http://schemas.openxmlformats.org/officeDocument/2006/relationships/image" Target="../media/image54.png"/><Relationship Id="rId3" Type="http://schemas.openxmlformats.org/officeDocument/2006/relationships/image" Target="../media/image31.png"/><Relationship Id="rId21" Type="http://schemas.openxmlformats.org/officeDocument/2006/relationships/image" Target="../media/image49.png"/><Relationship Id="rId7" Type="http://schemas.openxmlformats.org/officeDocument/2006/relationships/image" Target="../media/image35.png"/><Relationship Id="rId12" Type="http://schemas.openxmlformats.org/officeDocument/2006/relationships/image" Target="../media/image40.png"/><Relationship Id="rId17" Type="http://schemas.openxmlformats.org/officeDocument/2006/relationships/image" Target="../media/image45.png"/><Relationship Id="rId25" Type="http://schemas.openxmlformats.org/officeDocument/2006/relationships/image" Target="../media/image53.png"/><Relationship Id="rId2" Type="http://schemas.openxmlformats.org/officeDocument/2006/relationships/notesSlide" Target="../notesSlides/notesSlide8.xml"/><Relationship Id="rId16" Type="http://schemas.openxmlformats.org/officeDocument/2006/relationships/image" Target="../media/image44.jpg"/><Relationship Id="rId20" Type="http://schemas.openxmlformats.org/officeDocument/2006/relationships/image" Target="../media/image4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png"/><Relationship Id="rId11" Type="http://schemas.openxmlformats.org/officeDocument/2006/relationships/image" Target="../media/image39.png"/><Relationship Id="rId24" Type="http://schemas.openxmlformats.org/officeDocument/2006/relationships/image" Target="../media/image52.png"/><Relationship Id="rId5" Type="http://schemas.openxmlformats.org/officeDocument/2006/relationships/image" Target="../media/image33.jpg"/><Relationship Id="rId15" Type="http://schemas.openxmlformats.org/officeDocument/2006/relationships/image" Target="../media/image43.png"/><Relationship Id="rId23" Type="http://schemas.openxmlformats.org/officeDocument/2006/relationships/image" Target="../media/image51.jpg"/><Relationship Id="rId10" Type="http://schemas.openxmlformats.org/officeDocument/2006/relationships/image" Target="../media/image38.png"/><Relationship Id="rId19" Type="http://schemas.openxmlformats.org/officeDocument/2006/relationships/image" Target="../media/image47.png"/><Relationship Id="rId4" Type="http://schemas.openxmlformats.org/officeDocument/2006/relationships/image" Target="../media/image32.png"/><Relationship Id="rId9" Type="http://schemas.openxmlformats.org/officeDocument/2006/relationships/image" Target="../media/image37.png"/><Relationship Id="rId14" Type="http://schemas.openxmlformats.org/officeDocument/2006/relationships/image" Target="../media/image42.png"/><Relationship Id="rId22" Type="http://schemas.openxmlformats.org/officeDocument/2006/relationships/image" Target="../media/image50.jp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0.svg"/><Relationship Id="rId3" Type="http://schemas.openxmlformats.org/officeDocument/2006/relationships/image" Target="../media/image55.svg"/><Relationship Id="rId7" Type="http://schemas.openxmlformats.org/officeDocument/2006/relationships/image" Target="../media/image59.sv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8.svg"/><Relationship Id="rId5" Type="http://schemas.openxmlformats.org/officeDocument/2006/relationships/image" Target="../media/image57.svg"/><Relationship Id="rId4" Type="http://schemas.openxmlformats.org/officeDocument/2006/relationships/image" Target="../media/image56.sv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2.sv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>
            <a:extLst>
              <a:ext uri="{FF2B5EF4-FFF2-40B4-BE49-F238E27FC236}">
                <a16:creationId xmlns:a16="http://schemas.microsoft.com/office/drawing/2014/main" id="{1154DA2D-18A4-E7AA-B44F-8CC1E5BE0FD9}"/>
              </a:ext>
            </a:extLst>
          </p:cNvPr>
          <p:cNvSpPr txBox="1"/>
          <p:nvPr/>
        </p:nvSpPr>
        <p:spPr>
          <a:xfrm>
            <a:off x="496118" y="4346244"/>
            <a:ext cx="6718598" cy="276999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IN" sz="1100" b="1" dirty="0">
                <a:solidFill>
                  <a:schemeClr val="accent1">
                    <a:lumMod val="50000"/>
                  </a:schemeClr>
                </a:solidFill>
              </a:rPr>
              <a:t>Securing People. Protecting Assets. </a:t>
            </a:r>
            <a:r>
              <a:rPr lang="en-IN" sz="1200" b="1" dirty="0">
                <a:solidFill>
                  <a:schemeClr val="accent1">
                    <a:lumMod val="50000"/>
                  </a:schemeClr>
                </a:solidFill>
              </a:rPr>
              <a:t>Powering</a:t>
            </a:r>
            <a:r>
              <a:rPr lang="en-IN" sz="1100" b="1" dirty="0">
                <a:solidFill>
                  <a:schemeClr val="accent1">
                    <a:lumMod val="50000"/>
                  </a:schemeClr>
                </a:solidFill>
              </a:rPr>
              <a:t> Digital Transformation.</a:t>
            </a:r>
          </a:p>
        </p:txBody>
      </p:sp>
      <p:pic>
        <p:nvPicPr>
          <p:cNvPr id="2" name="Image 0"/>
          <p:cNvPicPr>
            <a:picLocks noChangeAspect="1"/>
          </p:cNvPicPr>
          <p:nvPr/>
        </p:nvPicPr>
        <p:blipFill>
          <a:blip r:embed="rId3"/>
          <a:srcRect l="18847" t="5807" b="5268"/>
          <a:stretch>
            <a:fillRect/>
          </a:stretch>
        </p:blipFill>
        <p:spPr>
          <a:xfrm>
            <a:off x="5655243" y="0"/>
            <a:ext cx="3488757" cy="5143500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B6E81037-B378-221F-B880-2CCC1C3FE0DA}"/>
              </a:ext>
            </a:extLst>
          </p:cNvPr>
          <p:cNvSpPr/>
          <p:nvPr/>
        </p:nvSpPr>
        <p:spPr>
          <a:xfrm rot="20932360">
            <a:off x="4889084" y="-282341"/>
            <a:ext cx="1687970" cy="5797694"/>
          </a:xfrm>
          <a:prstGeom prst="rect">
            <a:avLst/>
          </a:prstGeom>
          <a:solidFill>
            <a:srgbClr val="FAF9F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5" name="Text 2"/>
          <p:cNvSpPr/>
          <p:nvPr/>
        </p:nvSpPr>
        <p:spPr>
          <a:xfrm>
            <a:off x="496119" y="797256"/>
            <a:ext cx="5265703" cy="423181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>
              <a:lnSpc>
                <a:spcPct val="104000"/>
              </a:lnSpc>
              <a:buNone/>
            </a:pPr>
            <a:r>
              <a:rPr lang="en-US" sz="2700" dirty="0" err="1">
                <a:solidFill>
                  <a:srgbClr val="2E3C4E"/>
                </a:solidFill>
                <a:latin typeface="Bahnschrift Light Condensed" panose="020B0502040204020203" pitchFamily="34" charset="0"/>
                <a:ea typeface="Host Grotesk Medium" pitchFamily="34" charset="-122"/>
                <a:cs typeface="Host Grotesk Medium" pitchFamily="34" charset="-120"/>
              </a:rPr>
              <a:t>VisionIQ</a:t>
            </a:r>
            <a:r>
              <a:rPr lang="en-US" sz="2700" dirty="0">
                <a:solidFill>
                  <a:srgbClr val="2E3C4E"/>
                </a:solidFill>
                <a:latin typeface="Bahnschrift Light Condensed" panose="020B0502040204020203" pitchFamily="34" charset="0"/>
                <a:ea typeface="Host Grotesk Medium" pitchFamily="34" charset="-122"/>
                <a:cs typeface="Host Grotesk Medium" pitchFamily="34" charset="-120"/>
              </a:rPr>
              <a:t> </a:t>
            </a:r>
            <a:r>
              <a:rPr lang="en-US" sz="2700" dirty="0" err="1">
                <a:solidFill>
                  <a:srgbClr val="2E3C4E"/>
                </a:solidFill>
                <a:latin typeface="Bahnschrift Light Condensed" panose="020B0502040204020203" pitchFamily="34" charset="0"/>
                <a:ea typeface="Host Grotesk Medium" pitchFamily="34" charset="-122"/>
                <a:cs typeface="Host Grotesk Medium" pitchFamily="34" charset="-120"/>
              </a:rPr>
              <a:t>Technosol</a:t>
            </a:r>
            <a:r>
              <a:rPr lang="en-US" sz="2700" dirty="0">
                <a:solidFill>
                  <a:srgbClr val="2E3C4E"/>
                </a:solidFill>
                <a:latin typeface="Bahnschrift Light Condensed" panose="020B0502040204020203" pitchFamily="34" charset="0"/>
                <a:ea typeface="Host Grotesk Medium" pitchFamily="34" charset="-122"/>
                <a:cs typeface="Host Grotesk Medium" pitchFamily="34" charset="-120"/>
              </a:rPr>
              <a:t> Pvt. Limited</a:t>
            </a:r>
            <a:endParaRPr lang="en-US" sz="2700" dirty="0">
              <a:latin typeface="Bahnschrift Light Condensed" panose="020B0502040204020203" pitchFamily="34" charset="0"/>
            </a:endParaRPr>
          </a:p>
        </p:txBody>
      </p:sp>
      <p:sp>
        <p:nvSpPr>
          <p:cNvPr id="6" name="Text 3"/>
          <p:cNvSpPr/>
          <p:nvPr/>
        </p:nvSpPr>
        <p:spPr>
          <a:xfrm>
            <a:off x="496119" y="1262840"/>
            <a:ext cx="5694474" cy="696647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5000"/>
              </a:lnSpc>
              <a:buNone/>
            </a:pPr>
            <a:r>
              <a:rPr lang="en-US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Delivering cutting-edge security, IT, and automation solutions across Enterprise, Government, </a:t>
            </a:r>
            <a:r>
              <a:rPr lang="en-US" sz="11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Defence</a:t>
            </a:r>
            <a:r>
              <a:rPr lang="en-US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, Healthcare, Banking, and more — combining advanced technology with exceptional service to protect what matters most.</a:t>
            </a:r>
          </a:p>
        </p:txBody>
      </p:sp>
      <p:sp>
        <p:nvSpPr>
          <p:cNvPr id="8" name="Text 1">
            <a:extLst>
              <a:ext uri="{FF2B5EF4-FFF2-40B4-BE49-F238E27FC236}">
                <a16:creationId xmlns:a16="http://schemas.microsoft.com/office/drawing/2014/main" id="{22B087D0-3129-CE12-D238-16A478AA1BE1}"/>
              </a:ext>
            </a:extLst>
          </p:cNvPr>
          <p:cNvSpPr/>
          <p:nvPr/>
        </p:nvSpPr>
        <p:spPr>
          <a:xfrm>
            <a:off x="578495" y="579078"/>
            <a:ext cx="1457623" cy="16214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23000"/>
              </a:lnSpc>
              <a:buNone/>
            </a:pPr>
            <a:r>
              <a:rPr lang="en-US" sz="850" spc="300" dirty="0">
                <a:solidFill>
                  <a:srgbClr val="384653"/>
                </a:solidFill>
                <a:latin typeface="Arial" panose="020B0604020202020204" pitchFamily="34" charset="0"/>
                <a:ea typeface="Roboto" pitchFamily="34" charset="-122"/>
                <a:cs typeface="Arial" panose="020B0604020202020204" pitchFamily="34" charset="0"/>
              </a:rPr>
              <a:t>COMPANY OVERVIEW</a:t>
            </a:r>
            <a:endParaRPr lang="en-US" sz="850" spc="3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EF0F541-701A-A1E7-EFF6-7A926DFB9A30}"/>
              </a:ext>
            </a:extLst>
          </p:cNvPr>
          <p:cNvSpPr txBox="1"/>
          <p:nvPr/>
        </p:nvSpPr>
        <p:spPr>
          <a:xfrm>
            <a:off x="390054" y="4738667"/>
            <a:ext cx="748146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dirty="0"/>
              <a:t>1</a:t>
            </a:r>
            <a:endParaRPr lang="en-IN" sz="900" dirty="0"/>
          </a:p>
        </p:txBody>
      </p:sp>
      <p:sp>
        <p:nvSpPr>
          <p:cNvPr id="10" name="Text 3">
            <a:extLst>
              <a:ext uri="{FF2B5EF4-FFF2-40B4-BE49-F238E27FC236}">
                <a16:creationId xmlns:a16="http://schemas.microsoft.com/office/drawing/2014/main" id="{70D0FC1E-9A22-66FC-CE36-69027B8621CE}"/>
              </a:ext>
            </a:extLst>
          </p:cNvPr>
          <p:cNvSpPr/>
          <p:nvPr/>
        </p:nvSpPr>
        <p:spPr>
          <a:xfrm>
            <a:off x="496119" y="2017693"/>
            <a:ext cx="5042834" cy="178697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 fontScale="92500" lnSpcReduction="10000"/>
          </a:bodyPr>
          <a:lstStyle/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IN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End-to-end Security, Surveillance &amp; Fire Safety solutions</a:t>
            </a:r>
          </a:p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IN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Advanced IT Infrastructure &amp; Cybersecurity services</a:t>
            </a:r>
          </a:p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IN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Smart Building Automation &amp; Integrated Systems</a:t>
            </a:r>
          </a:p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IN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Trusted partner for Government, Enterprise &amp; Critical Infrastructure</a:t>
            </a:r>
          </a:p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IN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Technology-driven solutions tailored to every industry</a:t>
            </a:r>
          </a:p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IN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Design, Supply, Installation, Integration &amp; Annual Maintenance (AMC)</a:t>
            </a:r>
          </a:p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IN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Certified professionals delivering reliable execution</a:t>
            </a:r>
          </a:p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IN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Commitment to innovation, quality, and customer satisfaction</a:t>
            </a:r>
            <a:endParaRPr lang="en-US" sz="1100" dirty="0">
              <a:solidFill>
                <a:schemeClr val="tx1">
                  <a:lumMod val="85000"/>
                  <a:lumOff val="15000"/>
                </a:schemeClr>
              </a:solidFill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6" grpId="0" animBg="1"/>
      <p:bldP spid="1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Box 15">
            <a:extLst>
              <a:ext uri="{FF2B5EF4-FFF2-40B4-BE49-F238E27FC236}">
                <a16:creationId xmlns:a16="http://schemas.microsoft.com/office/drawing/2014/main" id="{B07B701E-EFE5-C916-D59B-4B0FA9B4CCF6}"/>
              </a:ext>
            </a:extLst>
          </p:cNvPr>
          <p:cNvSpPr txBox="1"/>
          <p:nvPr/>
        </p:nvSpPr>
        <p:spPr>
          <a:xfrm>
            <a:off x="496118" y="4346244"/>
            <a:ext cx="6718598" cy="26161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IN" sz="1100" b="1" dirty="0">
                <a:solidFill>
                  <a:schemeClr val="accent1">
                    <a:lumMod val="50000"/>
                  </a:schemeClr>
                </a:solidFill>
              </a:rPr>
              <a:t>Innovation. Integrity. Excellence. Customer Success.</a:t>
            </a:r>
          </a:p>
        </p:txBody>
      </p:sp>
      <p:pic>
        <p:nvPicPr>
          <p:cNvPr id="2" name="Image 0">
            <a:extLst>
              <a:ext uri="{FF2B5EF4-FFF2-40B4-BE49-F238E27FC236}">
                <a16:creationId xmlns:a16="http://schemas.microsoft.com/office/drawing/2014/main" id="{5BFCF1D4-1B93-A9A5-BA31-5D6539ED060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5876"/>
                    </a14:imgEffect>
                    <a14:imgEffect>
                      <a14:saturation sat="92000"/>
                    </a14:imgEffect>
                  </a14:imgLayer>
                </a14:imgProps>
              </a:ext>
            </a:extLst>
          </a:blip>
          <a:srcRect l="34768" t="5405" r="21217" b="6436"/>
          <a:stretch>
            <a:fillRect/>
          </a:stretch>
        </p:blipFill>
        <p:spPr>
          <a:xfrm>
            <a:off x="5655243" y="0"/>
            <a:ext cx="3488757" cy="5143500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9F6A265F-0016-BD66-501D-8A8310A65E69}"/>
              </a:ext>
            </a:extLst>
          </p:cNvPr>
          <p:cNvSpPr/>
          <p:nvPr/>
        </p:nvSpPr>
        <p:spPr>
          <a:xfrm rot="20932360">
            <a:off x="4880647" y="-281519"/>
            <a:ext cx="1696487" cy="5797694"/>
          </a:xfrm>
          <a:prstGeom prst="rect">
            <a:avLst/>
          </a:prstGeom>
          <a:solidFill>
            <a:srgbClr val="FAF9F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grpSp>
        <p:nvGrpSpPr>
          <p:cNvPr id="17" name="Group 16">
            <a:extLst>
              <a:ext uri="{FF2B5EF4-FFF2-40B4-BE49-F238E27FC236}">
                <a16:creationId xmlns:a16="http://schemas.microsoft.com/office/drawing/2014/main" id="{F4888797-9C71-B169-A807-F29AA81C6330}"/>
              </a:ext>
            </a:extLst>
          </p:cNvPr>
          <p:cNvGrpSpPr/>
          <p:nvPr/>
        </p:nvGrpSpPr>
        <p:grpSpPr>
          <a:xfrm>
            <a:off x="496119" y="1359880"/>
            <a:ext cx="5210998" cy="1090629"/>
            <a:chOff x="496119" y="1359880"/>
            <a:chExt cx="5210998" cy="1090629"/>
          </a:xfrm>
        </p:grpSpPr>
        <p:sp>
          <p:nvSpPr>
            <p:cNvPr id="5" name="Shape 3"/>
            <p:cNvSpPr/>
            <p:nvPr/>
          </p:nvSpPr>
          <p:spPr>
            <a:xfrm>
              <a:off x="496119" y="1359880"/>
              <a:ext cx="5210998" cy="1090629"/>
            </a:xfrm>
            <a:prstGeom prst="roundRect">
              <a:avLst>
                <a:gd name="adj" fmla="val 6020"/>
              </a:avLst>
            </a:prstGeom>
            <a:solidFill>
              <a:schemeClr val="accent5">
                <a:lumMod val="40000"/>
                <a:lumOff val="60000"/>
              </a:schemeClr>
            </a:solidFill>
            <a:ln/>
          </p:spPr>
          <p:txBody>
            <a:bodyPr/>
            <a:lstStyle/>
            <a:p>
              <a:endParaRPr lang="en-IN"/>
            </a:p>
          </p:txBody>
        </p:sp>
        <p:sp>
          <p:nvSpPr>
            <p:cNvPr id="6" name="Text 4"/>
            <p:cNvSpPr/>
            <p:nvPr/>
          </p:nvSpPr>
          <p:spPr>
            <a:xfrm>
              <a:off x="682921" y="1449376"/>
              <a:ext cx="2229222" cy="221456"/>
            </a:xfrm>
            <a:prstGeom prst="rect">
              <a:avLst/>
            </a:prstGeom>
            <a:noFill/>
            <a:ln/>
          </p:spPr>
          <p:txBody>
            <a:bodyPr wrap="none" lIns="0" tIns="0" rIns="0" bIns="0" rtlCol="0" anchor="t"/>
            <a:lstStyle/>
            <a:p>
              <a:pPr marL="0" indent="0" algn="l">
                <a:lnSpc>
                  <a:spcPct val="104000"/>
                </a:lnSpc>
                <a:buNone/>
              </a:pPr>
              <a:r>
                <a:rPr lang="en-US" sz="1500" b="1" dirty="0">
                  <a:solidFill>
                    <a:schemeClr val="accent5">
                      <a:lumMod val="50000"/>
                    </a:schemeClr>
                  </a:solidFill>
                  <a:latin typeface="Host Grotesk Light" panose="020B0604020202020204" charset="0"/>
                  <a:ea typeface="Host Grotesk Medium" pitchFamily="34" charset="-122"/>
                  <a:cs typeface="Host Grotesk Medium" pitchFamily="34" charset="-120"/>
                </a:rPr>
                <a:t>Our Vision</a:t>
              </a:r>
              <a:endParaRPr lang="en-US" sz="1500" b="1" dirty="0">
                <a:solidFill>
                  <a:schemeClr val="accent5">
                    <a:lumMod val="50000"/>
                  </a:schemeClr>
                </a:solidFill>
                <a:latin typeface="Host Grotesk Light" panose="020B0604020202020204" charset="0"/>
              </a:endParaRPr>
            </a:p>
          </p:txBody>
        </p:sp>
        <p:sp>
          <p:nvSpPr>
            <p:cNvPr id="7" name="Text 5"/>
            <p:cNvSpPr/>
            <p:nvPr/>
          </p:nvSpPr>
          <p:spPr>
            <a:xfrm>
              <a:off x="682920" y="1685865"/>
              <a:ext cx="4708887" cy="706896"/>
            </a:xfrm>
            <a:prstGeom prst="rect">
              <a:avLst/>
            </a:prstGeom>
            <a:noFill/>
            <a:ln/>
          </p:spPr>
          <p:txBody>
            <a:bodyPr wrap="square" lIns="0" tIns="0" rIns="0" bIns="0" rtlCol="0" anchor="t">
              <a:normAutofit/>
            </a:bodyPr>
            <a:lstStyle/>
            <a:p>
              <a:pPr marL="0" indent="0" algn="l">
                <a:lnSpc>
                  <a:spcPct val="125000"/>
                </a:lnSpc>
                <a:buNone/>
              </a:pPr>
              <a:r>
                <a:rPr lang="en-US" sz="11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To be a </a:t>
              </a:r>
              <a:r>
                <a:rPr lang="en-US" sz="11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Global Leader</a:t>
              </a:r>
              <a:r>
                <a:rPr lang="en-US" sz="11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 in providing comprehensive and innovative products and solutions, ensuring the utmost protection and satisfaction of our clients across diverse industries.</a:t>
              </a:r>
            </a:p>
          </p:txBody>
        </p:sp>
      </p:grpSp>
      <p:grpSp>
        <p:nvGrpSpPr>
          <p:cNvPr id="18" name="Group 17">
            <a:extLst>
              <a:ext uri="{FF2B5EF4-FFF2-40B4-BE49-F238E27FC236}">
                <a16:creationId xmlns:a16="http://schemas.microsoft.com/office/drawing/2014/main" id="{3DC2E68C-D4E0-A726-29E0-72FACCB6A3B1}"/>
              </a:ext>
            </a:extLst>
          </p:cNvPr>
          <p:cNvGrpSpPr/>
          <p:nvPr/>
        </p:nvGrpSpPr>
        <p:grpSpPr>
          <a:xfrm>
            <a:off x="496118" y="2645731"/>
            <a:ext cx="5210997" cy="1512202"/>
            <a:chOff x="496118" y="2645731"/>
            <a:chExt cx="5210997" cy="1512202"/>
          </a:xfrm>
        </p:grpSpPr>
        <p:sp>
          <p:nvSpPr>
            <p:cNvPr id="13" name="Shape 3">
              <a:extLst>
                <a:ext uri="{FF2B5EF4-FFF2-40B4-BE49-F238E27FC236}">
                  <a16:creationId xmlns:a16="http://schemas.microsoft.com/office/drawing/2014/main" id="{99981B62-B424-8C9F-71F6-4D1D90B950CF}"/>
                </a:ext>
              </a:extLst>
            </p:cNvPr>
            <p:cNvSpPr/>
            <p:nvPr/>
          </p:nvSpPr>
          <p:spPr>
            <a:xfrm>
              <a:off x="496118" y="2645731"/>
              <a:ext cx="5210997" cy="1512202"/>
            </a:xfrm>
            <a:prstGeom prst="roundRect">
              <a:avLst>
                <a:gd name="adj" fmla="val 6020"/>
              </a:avLst>
            </a:prstGeom>
            <a:solidFill>
              <a:schemeClr val="accent5">
                <a:lumMod val="40000"/>
                <a:lumOff val="60000"/>
              </a:schemeClr>
            </a:solidFill>
            <a:ln/>
          </p:spPr>
          <p:txBody>
            <a:bodyPr/>
            <a:lstStyle/>
            <a:p>
              <a:endParaRPr lang="en-IN"/>
            </a:p>
          </p:txBody>
        </p:sp>
        <p:sp>
          <p:nvSpPr>
            <p:cNvPr id="8" name="Text 6"/>
            <p:cNvSpPr/>
            <p:nvPr/>
          </p:nvSpPr>
          <p:spPr>
            <a:xfrm>
              <a:off x="682920" y="2754700"/>
              <a:ext cx="2229222" cy="221456"/>
            </a:xfrm>
            <a:prstGeom prst="rect">
              <a:avLst/>
            </a:prstGeom>
            <a:noFill/>
            <a:ln/>
          </p:spPr>
          <p:txBody>
            <a:bodyPr wrap="none" lIns="0" tIns="0" rIns="0" bIns="0" rtlCol="0" anchor="t"/>
            <a:lstStyle/>
            <a:p>
              <a:pPr marL="0" indent="0" algn="l">
                <a:lnSpc>
                  <a:spcPct val="104000"/>
                </a:lnSpc>
                <a:buNone/>
              </a:pPr>
              <a:r>
                <a:rPr lang="en-US" sz="1500" b="1" dirty="0">
                  <a:solidFill>
                    <a:schemeClr val="accent5">
                      <a:lumMod val="50000"/>
                    </a:schemeClr>
                  </a:solidFill>
                  <a:latin typeface="Host Grotesk Light" panose="020B0604020202020204" charset="0"/>
                  <a:ea typeface="Host Grotesk Medium" pitchFamily="34" charset="-122"/>
                  <a:cs typeface="Host Grotesk Medium" pitchFamily="34" charset="-120"/>
                </a:rPr>
                <a:t>Our Mission</a:t>
              </a:r>
              <a:endParaRPr lang="en-US" sz="1500" b="1" dirty="0">
                <a:solidFill>
                  <a:schemeClr val="accent5">
                    <a:lumMod val="50000"/>
                  </a:schemeClr>
                </a:solidFill>
                <a:latin typeface="Host Grotesk Light" panose="020B0604020202020204" charset="0"/>
              </a:endParaRPr>
            </a:p>
          </p:txBody>
        </p:sp>
        <p:sp>
          <p:nvSpPr>
            <p:cNvPr id="9" name="Text 7"/>
            <p:cNvSpPr/>
            <p:nvPr/>
          </p:nvSpPr>
          <p:spPr>
            <a:xfrm>
              <a:off x="682920" y="2979818"/>
              <a:ext cx="4665943" cy="1135279"/>
            </a:xfrm>
            <a:prstGeom prst="rect">
              <a:avLst/>
            </a:prstGeom>
            <a:noFill/>
            <a:ln/>
          </p:spPr>
          <p:txBody>
            <a:bodyPr wrap="square" lIns="0" tIns="0" rIns="0" bIns="0" rtlCol="0" anchor="t">
              <a:noAutofit/>
            </a:bodyPr>
            <a:lstStyle/>
            <a:p>
              <a:pPr marL="171450" indent="-171450">
                <a:lnSpc>
                  <a:spcPct val="125000"/>
                </a:lnSpc>
                <a:buFont typeface="Arial" panose="020B0604020202020204" pitchFamily="34" charset="0"/>
                <a:buChar char="•"/>
              </a:pPr>
              <a:r>
                <a:rPr lang="en-IN" sz="11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Deliver tailored technology solutions.</a:t>
              </a:r>
            </a:p>
            <a:p>
              <a:pPr marL="171450" indent="-171450">
                <a:lnSpc>
                  <a:spcPct val="125000"/>
                </a:lnSpc>
                <a:buFont typeface="Arial" panose="020B0604020202020204" pitchFamily="34" charset="0"/>
                <a:buChar char="•"/>
              </a:pPr>
              <a:r>
                <a:rPr lang="en-IN" sz="11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Enhance security and operational efficiency.</a:t>
              </a:r>
            </a:p>
            <a:p>
              <a:pPr marL="171450" indent="-171450">
                <a:lnSpc>
                  <a:spcPct val="125000"/>
                </a:lnSpc>
                <a:buFont typeface="Arial" panose="020B0604020202020204" pitchFamily="34" charset="0"/>
                <a:buChar char="•"/>
              </a:pPr>
              <a:r>
                <a:rPr lang="en-IN" sz="11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Leverage cutting-edge innovation.</a:t>
              </a:r>
            </a:p>
            <a:p>
              <a:pPr marL="171450" indent="-171450">
                <a:lnSpc>
                  <a:spcPct val="125000"/>
                </a:lnSpc>
                <a:buFont typeface="Arial" panose="020B0604020202020204" pitchFamily="34" charset="0"/>
                <a:buChar char="•"/>
              </a:pPr>
              <a:r>
                <a:rPr lang="en-IN" sz="11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Ensure exceptional customer service.</a:t>
              </a:r>
            </a:p>
            <a:p>
              <a:pPr marL="171450" indent="-171450">
                <a:lnSpc>
                  <a:spcPct val="125000"/>
                </a:lnSpc>
                <a:buFont typeface="Arial" panose="020B0604020202020204" pitchFamily="34" charset="0"/>
                <a:buChar char="•"/>
              </a:pPr>
              <a:r>
                <a:rPr lang="en-IN" sz="11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Roboto" panose="02000000000000000000" pitchFamily="2" charset="0"/>
                  <a:ea typeface="Roboto" panose="02000000000000000000" pitchFamily="2" charset="0"/>
                  <a:cs typeface="Roboto" panose="02000000000000000000" pitchFamily="2" charset="0"/>
                </a:rPr>
                <a:t>Uphold integrity, quality, and excellence.</a:t>
              </a:r>
              <a:endParaRPr lang="en-US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endParaRPr>
            </a:p>
          </p:txBody>
        </p:sp>
      </p:grpSp>
      <p:sp>
        <p:nvSpPr>
          <p:cNvPr id="11" name="Text 1">
            <a:extLst>
              <a:ext uri="{FF2B5EF4-FFF2-40B4-BE49-F238E27FC236}">
                <a16:creationId xmlns:a16="http://schemas.microsoft.com/office/drawing/2014/main" id="{0E241120-B836-249F-A3D7-A35009012A82}"/>
              </a:ext>
            </a:extLst>
          </p:cNvPr>
          <p:cNvSpPr/>
          <p:nvPr/>
        </p:nvSpPr>
        <p:spPr>
          <a:xfrm>
            <a:off x="578495" y="579078"/>
            <a:ext cx="1457623" cy="16214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23000"/>
              </a:lnSpc>
              <a:buNone/>
            </a:pPr>
            <a:r>
              <a:rPr lang="en-US" sz="850" spc="300" dirty="0">
                <a:solidFill>
                  <a:srgbClr val="384653"/>
                </a:solidFill>
                <a:latin typeface="Arial" panose="020B0604020202020204" pitchFamily="34" charset="0"/>
                <a:ea typeface="Roboto" pitchFamily="34" charset="-122"/>
                <a:cs typeface="Arial" panose="020B0604020202020204" pitchFamily="34" charset="0"/>
              </a:rPr>
              <a:t>OUR PURPOSE</a:t>
            </a:r>
            <a:endParaRPr lang="en-US" sz="850" spc="3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Text 2">
            <a:extLst>
              <a:ext uri="{FF2B5EF4-FFF2-40B4-BE49-F238E27FC236}">
                <a16:creationId xmlns:a16="http://schemas.microsoft.com/office/drawing/2014/main" id="{C46EC025-6D8A-E9C0-6223-550D54B1AA77}"/>
              </a:ext>
            </a:extLst>
          </p:cNvPr>
          <p:cNvSpPr/>
          <p:nvPr/>
        </p:nvSpPr>
        <p:spPr>
          <a:xfrm>
            <a:off x="496119" y="793544"/>
            <a:ext cx="3890590" cy="42914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700" dirty="0">
                <a:solidFill>
                  <a:srgbClr val="2E3C4E"/>
                </a:solidFill>
                <a:latin typeface="Bahnschrift Light Condensed" panose="020B0502040204020203" pitchFamily="34" charset="0"/>
                <a:ea typeface="Host Grotesk Medium" pitchFamily="34" charset="-122"/>
                <a:cs typeface="Host Grotesk Medium" pitchFamily="34" charset="-120"/>
              </a:rPr>
              <a:t>Vision &amp; Mission</a:t>
            </a:r>
            <a:endParaRPr lang="en-US" sz="2700" dirty="0">
              <a:latin typeface="Bahnschrift Light Condensed" panose="020B0502040204020203" pitchFamily="34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30C91C5C-EC48-73C5-C687-DD34118841E6}"/>
              </a:ext>
            </a:extLst>
          </p:cNvPr>
          <p:cNvSpPr txBox="1"/>
          <p:nvPr/>
        </p:nvSpPr>
        <p:spPr>
          <a:xfrm>
            <a:off x="390054" y="4738667"/>
            <a:ext cx="748146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dirty="0"/>
              <a:t>2</a:t>
            </a:r>
            <a:endParaRPr lang="en-IN" sz="9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1"/>
          <p:cNvSpPr/>
          <p:nvPr/>
        </p:nvSpPr>
        <p:spPr>
          <a:xfrm>
            <a:off x="578495" y="579078"/>
            <a:ext cx="1457623" cy="16214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23000"/>
              </a:lnSpc>
              <a:buNone/>
            </a:pPr>
            <a:r>
              <a:rPr lang="en-US" sz="850" spc="300" dirty="0">
                <a:solidFill>
                  <a:srgbClr val="384653"/>
                </a:solidFill>
                <a:latin typeface="Arial" panose="020B0604020202020204" pitchFamily="34" charset="0"/>
                <a:ea typeface="Roboto" pitchFamily="34" charset="-122"/>
                <a:cs typeface="Arial" panose="020B0604020202020204" pitchFamily="34" charset="0"/>
              </a:rPr>
              <a:t>DOMAIN EXPERTISE</a:t>
            </a:r>
            <a:endParaRPr lang="en-US" sz="850" spc="3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 2"/>
          <p:cNvSpPr/>
          <p:nvPr/>
        </p:nvSpPr>
        <p:spPr>
          <a:xfrm>
            <a:off x="496119" y="793544"/>
            <a:ext cx="3890590" cy="42914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700" dirty="0">
                <a:solidFill>
                  <a:srgbClr val="2E3C4E"/>
                </a:solidFill>
                <a:latin typeface="Bahnschrift Light Condensed" panose="020B0502040204020203" pitchFamily="34" charset="0"/>
                <a:ea typeface="Host Grotesk Medium" pitchFamily="34" charset="-122"/>
                <a:cs typeface="Host Grotesk Medium" pitchFamily="34" charset="-120"/>
              </a:rPr>
              <a:t>Security &amp; Fire Safety</a:t>
            </a:r>
            <a:endParaRPr lang="en-US" sz="2700" dirty="0">
              <a:latin typeface="Bahnschrift Light Condensed" panose="020B0502040204020203" pitchFamily="34" charset="0"/>
            </a:endParaRPr>
          </a:p>
        </p:txBody>
      </p:sp>
      <p:sp>
        <p:nvSpPr>
          <p:cNvPr id="5" name="Shape 3"/>
          <p:cNvSpPr/>
          <p:nvPr/>
        </p:nvSpPr>
        <p:spPr>
          <a:xfrm>
            <a:off x="496119" y="1364746"/>
            <a:ext cx="2628602" cy="1563001"/>
          </a:xfrm>
          <a:prstGeom prst="roundRect">
            <a:avLst>
              <a:gd name="adj" fmla="val 3331"/>
            </a:avLst>
          </a:prstGeom>
          <a:solidFill>
            <a:schemeClr val="accent5">
              <a:lumMod val="20000"/>
              <a:lumOff val="80000"/>
            </a:schemeClr>
          </a:solidFill>
          <a:ln w="4763">
            <a:noFill/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6" name="Shape 4"/>
          <p:cNvSpPr/>
          <p:nvPr/>
        </p:nvSpPr>
        <p:spPr>
          <a:xfrm>
            <a:off x="638175" y="1480170"/>
            <a:ext cx="411956" cy="411956"/>
          </a:xfrm>
          <a:prstGeom prst="ellipse">
            <a:avLst/>
          </a:prstGeom>
          <a:solidFill>
            <a:schemeClr val="accent1">
              <a:lumMod val="50000"/>
            </a:schemeClr>
          </a:solidFill>
          <a:ln/>
        </p:spPr>
        <p:txBody>
          <a:bodyPr/>
          <a:lstStyle/>
          <a:p>
            <a:endParaRPr lang="en-IN"/>
          </a:p>
        </p:txBody>
      </p:sp>
      <p:pic>
        <p:nvPicPr>
          <p:cNvPr id="7" name="Image 0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51433" y="1593428"/>
            <a:ext cx="185365" cy="185365"/>
          </a:xfrm>
          <a:prstGeom prst="rect">
            <a:avLst/>
          </a:prstGeom>
        </p:spPr>
      </p:pic>
      <p:sp>
        <p:nvSpPr>
          <p:cNvPr id="8" name="Text 5"/>
          <p:cNvSpPr/>
          <p:nvPr/>
        </p:nvSpPr>
        <p:spPr>
          <a:xfrm>
            <a:off x="638175" y="1992053"/>
            <a:ext cx="1716658" cy="21453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300" b="1" dirty="0">
                <a:solidFill>
                  <a:srgbClr val="384653"/>
                </a:solidFill>
                <a:latin typeface="Host Grotesk Light" panose="020B0604020202020204" charset="0"/>
                <a:ea typeface="Host Grotesk Medium" pitchFamily="34" charset="-122"/>
                <a:cs typeface="Host Grotesk Medium" pitchFamily="34" charset="-120"/>
              </a:rPr>
              <a:t>CCTV Surveillance</a:t>
            </a:r>
            <a:endParaRPr lang="en-US" sz="1300" b="1" dirty="0">
              <a:latin typeface="Host Grotesk Light" panose="020B0604020202020204" charset="0"/>
            </a:endParaRPr>
          </a:p>
        </p:txBody>
      </p:sp>
      <p:sp>
        <p:nvSpPr>
          <p:cNvPr id="9" name="Text 6"/>
          <p:cNvSpPr/>
          <p:nvPr/>
        </p:nvSpPr>
        <p:spPr>
          <a:xfrm>
            <a:off x="638175" y="2264327"/>
            <a:ext cx="2344489" cy="405557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>
              <a:lnSpc>
                <a:spcPct val="123000"/>
              </a:lnSpc>
            </a:pPr>
            <a:r>
              <a:rPr lang="en-IN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Provides real-time video monitoring and incident recording.</a:t>
            </a:r>
            <a:endParaRPr lang="en-US" sz="1100" dirty="0">
              <a:solidFill>
                <a:schemeClr val="tx1">
                  <a:lumMod val="85000"/>
                  <a:lumOff val="15000"/>
                </a:schemeClr>
              </a:solidFill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</p:txBody>
      </p:sp>
      <p:sp>
        <p:nvSpPr>
          <p:cNvPr id="10" name="Shape 7"/>
          <p:cNvSpPr/>
          <p:nvPr/>
        </p:nvSpPr>
        <p:spPr>
          <a:xfrm>
            <a:off x="3257699" y="1364746"/>
            <a:ext cx="2628602" cy="1563001"/>
          </a:xfrm>
          <a:prstGeom prst="roundRect">
            <a:avLst>
              <a:gd name="adj" fmla="val 3331"/>
            </a:avLst>
          </a:prstGeom>
          <a:solidFill>
            <a:schemeClr val="accent5">
              <a:lumMod val="20000"/>
              <a:lumOff val="80000"/>
            </a:schemeClr>
          </a:solidFill>
          <a:ln w="4763">
            <a:noFill/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11" name="Shape 8"/>
          <p:cNvSpPr/>
          <p:nvPr/>
        </p:nvSpPr>
        <p:spPr>
          <a:xfrm>
            <a:off x="3399755" y="1480170"/>
            <a:ext cx="411956" cy="411956"/>
          </a:xfrm>
          <a:prstGeom prst="ellipse">
            <a:avLst/>
          </a:prstGeom>
          <a:solidFill>
            <a:schemeClr val="accent1">
              <a:lumMod val="50000"/>
            </a:schemeClr>
          </a:solidFill>
          <a:ln/>
        </p:spPr>
        <p:txBody>
          <a:bodyPr/>
          <a:lstStyle/>
          <a:p>
            <a:endParaRPr lang="en-IN"/>
          </a:p>
        </p:txBody>
      </p:sp>
      <p:pic>
        <p:nvPicPr>
          <p:cNvPr id="12" name="Image 1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3513013" y="1593428"/>
            <a:ext cx="185365" cy="185365"/>
          </a:xfrm>
          <a:prstGeom prst="rect">
            <a:avLst/>
          </a:prstGeom>
        </p:spPr>
      </p:pic>
      <p:sp>
        <p:nvSpPr>
          <p:cNvPr id="13" name="Text 9"/>
          <p:cNvSpPr/>
          <p:nvPr/>
        </p:nvSpPr>
        <p:spPr>
          <a:xfrm>
            <a:off x="3399755" y="1992053"/>
            <a:ext cx="1716658" cy="21453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ct val="104000"/>
              </a:lnSpc>
            </a:pPr>
            <a:r>
              <a:rPr lang="en-US" sz="1300" b="1" dirty="0">
                <a:solidFill>
                  <a:srgbClr val="384653"/>
                </a:solidFill>
                <a:latin typeface="Host Grotesk Light" panose="020B0604020202020204" charset="0"/>
              </a:rPr>
              <a:t>Access Control</a:t>
            </a:r>
          </a:p>
        </p:txBody>
      </p:sp>
      <p:sp>
        <p:nvSpPr>
          <p:cNvPr id="14" name="Text 10"/>
          <p:cNvSpPr/>
          <p:nvPr/>
        </p:nvSpPr>
        <p:spPr>
          <a:xfrm>
            <a:off x="3399755" y="2264327"/>
            <a:ext cx="2344489" cy="60833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>
              <a:lnSpc>
                <a:spcPct val="123000"/>
              </a:lnSpc>
            </a:pPr>
            <a:r>
              <a:rPr lang="en-IN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Manages authorized access to facilities and restricted areas.</a:t>
            </a:r>
            <a:endParaRPr lang="en-US" sz="1100" dirty="0">
              <a:solidFill>
                <a:schemeClr val="tx1">
                  <a:lumMod val="85000"/>
                  <a:lumOff val="15000"/>
                </a:schemeClr>
              </a:solidFill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</p:txBody>
      </p:sp>
      <p:sp>
        <p:nvSpPr>
          <p:cNvPr id="15" name="Shape 11"/>
          <p:cNvSpPr/>
          <p:nvPr/>
        </p:nvSpPr>
        <p:spPr>
          <a:xfrm>
            <a:off x="6019279" y="1364746"/>
            <a:ext cx="2628602" cy="1563001"/>
          </a:xfrm>
          <a:prstGeom prst="roundRect">
            <a:avLst>
              <a:gd name="adj" fmla="val 3331"/>
            </a:avLst>
          </a:prstGeom>
          <a:solidFill>
            <a:schemeClr val="accent5">
              <a:lumMod val="20000"/>
              <a:lumOff val="80000"/>
            </a:schemeClr>
          </a:solidFill>
          <a:ln w="4763">
            <a:noFill/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16" name="Shape 12"/>
          <p:cNvSpPr/>
          <p:nvPr/>
        </p:nvSpPr>
        <p:spPr>
          <a:xfrm>
            <a:off x="6161336" y="1480170"/>
            <a:ext cx="411956" cy="411956"/>
          </a:xfrm>
          <a:prstGeom prst="ellipse">
            <a:avLst/>
          </a:prstGeom>
          <a:solidFill>
            <a:schemeClr val="accent1">
              <a:lumMod val="50000"/>
            </a:schemeClr>
          </a:solidFill>
          <a:ln/>
        </p:spPr>
        <p:txBody>
          <a:bodyPr/>
          <a:lstStyle/>
          <a:p>
            <a:endParaRPr lang="en-IN"/>
          </a:p>
        </p:txBody>
      </p:sp>
      <p:pic>
        <p:nvPicPr>
          <p:cNvPr id="17" name="Image 2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6274594" y="1593428"/>
            <a:ext cx="185365" cy="185365"/>
          </a:xfrm>
          <a:prstGeom prst="rect">
            <a:avLst/>
          </a:prstGeom>
        </p:spPr>
      </p:pic>
      <p:sp>
        <p:nvSpPr>
          <p:cNvPr id="18" name="Text 13"/>
          <p:cNvSpPr/>
          <p:nvPr/>
        </p:nvSpPr>
        <p:spPr>
          <a:xfrm>
            <a:off x="6161336" y="1992053"/>
            <a:ext cx="1716658" cy="21453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ct val="104000"/>
              </a:lnSpc>
            </a:pPr>
            <a:r>
              <a:rPr lang="en-US" sz="1300" b="1" dirty="0">
                <a:solidFill>
                  <a:srgbClr val="384653"/>
                </a:solidFill>
                <a:latin typeface="Host Grotesk Light" panose="020B0604020202020204" charset="0"/>
              </a:rPr>
              <a:t>Intrusion Alarm</a:t>
            </a:r>
          </a:p>
        </p:txBody>
      </p:sp>
      <p:sp>
        <p:nvSpPr>
          <p:cNvPr id="19" name="Text 14"/>
          <p:cNvSpPr/>
          <p:nvPr/>
        </p:nvSpPr>
        <p:spPr>
          <a:xfrm>
            <a:off x="6161336" y="2264327"/>
            <a:ext cx="2344489" cy="60833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>
              <a:lnSpc>
                <a:spcPct val="123000"/>
              </a:lnSpc>
            </a:pPr>
            <a:r>
              <a:rPr lang="en-IN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Detects unauthorized entry and triggers timely alerts.</a:t>
            </a:r>
            <a:endParaRPr lang="en-US" sz="1100" dirty="0">
              <a:solidFill>
                <a:schemeClr val="tx1">
                  <a:lumMod val="85000"/>
                  <a:lumOff val="15000"/>
                </a:schemeClr>
              </a:solidFill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</p:txBody>
      </p:sp>
      <p:sp>
        <p:nvSpPr>
          <p:cNvPr id="20" name="Shape 15"/>
          <p:cNvSpPr/>
          <p:nvPr/>
        </p:nvSpPr>
        <p:spPr>
          <a:xfrm>
            <a:off x="496119" y="3134741"/>
            <a:ext cx="4009355" cy="1429682"/>
          </a:xfrm>
          <a:prstGeom prst="roundRect">
            <a:avLst>
              <a:gd name="adj" fmla="val 3773"/>
            </a:avLst>
          </a:prstGeom>
          <a:solidFill>
            <a:schemeClr val="accent5">
              <a:lumMod val="20000"/>
              <a:lumOff val="80000"/>
            </a:schemeClr>
          </a:solidFill>
          <a:ln w="4763">
            <a:noFill/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21" name="Shape 16"/>
          <p:cNvSpPr/>
          <p:nvPr/>
        </p:nvSpPr>
        <p:spPr>
          <a:xfrm>
            <a:off x="638175" y="3258641"/>
            <a:ext cx="411956" cy="411956"/>
          </a:xfrm>
          <a:prstGeom prst="ellipse">
            <a:avLst/>
          </a:prstGeom>
          <a:solidFill>
            <a:schemeClr val="accent1">
              <a:lumMod val="50000"/>
            </a:schemeClr>
          </a:solidFill>
          <a:ln/>
        </p:spPr>
        <p:txBody>
          <a:bodyPr/>
          <a:lstStyle/>
          <a:p>
            <a:endParaRPr lang="en-IN"/>
          </a:p>
        </p:txBody>
      </p:sp>
      <p:pic>
        <p:nvPicPr>
          <p:cNvPr id="22" name="Image 3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751433" y="3371899"/>
            <a:ext cx="185365" cy="185365"/>
          </a:xfrm>
          <a:prstGeom prst="rect">
            <a:avLst/>
          </a:prstGeom>
        </p:spPr>
      </p:pic>
      <p:sp>
        <p:nvSpPr>
          <p:cNvPr id="23" name="Text 17"/>
          <p:cNvSpPr/>
          <p:nvPr/>
        </p:nvSpPr>
        <p:spPr>
          <a:xfrm>
            <a:off x="638175" y="3779602"/>
            <a:ext cx="1716658" cy="21453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300" b="1" dirty="0">
                <a:solidFill>
                  <a:srgbClr val="384653"/>
                </a:solidFill>
                <a:latin typeface="Host Grotesk Light" panose="020B0604020202020204" charset="0"/>
                <a:ea typeface="Host Grotesk Medium" pitchFamily="34" charset="-122"/>
                <a:cs typeface="Host Grotesk Medium" pitchFamily="34" charset="-120"/>
              </a:rPr>
              <a:t>Perimeter Protection</a:t>
            </a:r>
            <a:endParaRPr lang="en-US" sz="1300" b="1" dirty="0">
              <a:latin typeface="Host Grotesk Light" panose="020B0604020202020204" charset="0"/>
            </a:endParaRPr>
          </a:p>
        </p:txBody>
      </p:sp>
      <p:sp>
        <p:nvSpPr>
          <p:cNvPr id="24" name="Text 18"/>
          <p:cNvSpPr/>
          <p:nvPr/>
        </p:nvSpPr>
        <p:spPr>
          <a:xfrm>
            <a:off x="638175" y="4051875"/>
            <a:ext cx="3725242" cy="405557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>
              <a:lnSpc>
                <a:spcPct val="123000"/>
              </a:lnSpc>
            </a:pPr>
            <a:r>
              <a:rPr lang="en-IN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Secures site boundaries through integrated detection systems.</a:t>
            </a:r>
            <a:endParaRPr lang="en-US" sz="1100" dirty="0">
              <a:solidFill>
                <a:schemeClr val="tx1">
                  <a:lumMod val="85000"/>
                  <a:lumOff val="15000"/>
                </a:schemeClr>
              </a:solidFill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</p:txBody>
      </p:sp>
      <p:sp>
        <p:nvSpPr>
          <p:cNvPr id="25" name="Shape 19"/>
          <p:cNvSpPr/>
          <p:nvPr/>
        </p:nvSpPr>
        <p:spPr>
          <a:xfrm>
            <a:off x="4638452" y="3134741"/>
            <a:ext cx="4009430" cy="1429682"/>
          </a:xfrm>
          <a:prstGeom prst="roundRect">
            <a:avLst>
              <a:gd name="adj" fmla="val 3773"/>
            </a:avLst>
          </a:prstGeom>
          <a:solidFill>
            <a:schemeClr val="accent5">
              <a:lumMod val="20000"/>
              <a:lumOff val="80000"/>
            </a:schemeClr>
          </a:solidFill>
          <a:ln w="4763">
            <a:noFill/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26" name="Shape 20"/>
          <p:cNvSpPr/>
          <p:nvPr/>
        </p:nvSpPr>
        <p:spPr>
          <a:xfrm>
            <a:off x="4780508" y="3258641"/>
            <a:ext cx="411956" cy="411956"/>
          </a:xfrm>
          <a:prstGeom prst="ellipse">
            <a:avLst/>
          </a:prstGeom>
          <a:solidFill>
            <a:schemeClr val="accent1">
              <a:lumMod val="50000"/>
            </a:schemeClr>
          </a:solidFill>
          <a:ln/>
        </p:spPr>
        <p:txBody>
          <a:bodyPr/>
          <a:lstStyle/>
          <a:p>
            <a:endParaRPr lang="en-IN"/>
          </a:p>
        </p:txBody>
      </p:sp>
      <p:pic>
        <p:nvPicPr>
          <p:cNvPr id="27" name="Image 4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4893766" y="3371899"/>
            <a:ext cx="185365" cy="185365"/>
          </a:xfrm>
          <a:prstGeom prst="rect">
            <a:avLst/>
          </a:prstGeom>
        </p:spPr>
      </p:pic>
      <p:sp>
        <p:nvSpPr>
          <p:cNvPr id="28" name="Text 21"/>
          <p:cNvSpPr/>
          <p:nvPr/>
        </p:nvSpPr>
        <p:spPr>
          <a:xfrm>
            <a:off x="4780508" y="3779602"/>
            <a:ext cx="1716658" cy="21453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300" b="1" dirty="0">
                <a:solidFill>
                  <a:srgbClr val="384653"/>
                </a:solidFill>
                <a:latin typeface="Host Grotesk Light" panose="020B0604020202020204" charset="0"/>
                <a:ea typeface="Host Grotesk Medium" pitchFamily="34" charset="-122"/>
                <a:cs typeface="Host Grotesk Medium" pitchFamily="34" charset="-120"/>
              </a:rPr>
              <a:t>Fire Safety</a:t>
            </a:r>
            <a:endParaRPr lang="en-US" sz="1300" b="1" dirty="0">
              <a:latin typeface="Host Grotesk Light" panose="020B0604020202020204" charset="0"/>
            </a:endParaRPr>
          </a:p>
        </p:txBody>
      </p:sp>
      <p:sp>
        <p:nvSpPr>
          <p:cNvPr id="29" name="Text 22"/>
          <p:cNvSpPr/>
          <p:nvPr/>
        </p:nvSpPr>
        <p:spPr>
          <a:xfrm>
            <a:off x="4780508" y="4051875"/>
            <a:ext cx="3725317" cy="405557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>
              <a:lnSpc>
                <a:spcPct val="123000"/>
              </a:lnSpc>
            </a:pPr>
            <a:r>
              <a:rPr lang="en-IN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Provides fire detection, alarm, suppression, and emergency response systems.</a:t>
            </a:r>
            <a:endParaRPr lang="en-US" sz="1100" dirty="0">
              <a:solidFill>
                <a:schemeClr val="tx1">
                  <a:lumMod val="85000"/>
                  <a:lumOff val="15000"/>
                </a:schemeClr>
              </a:solidFill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6A544E44-E41D-DAA8-8BF4-8E85A22B3AD7}"/>
              </a:ext>
            </a:extLst>
          </p:cNvPr>
          <p:cNvSpPr txBox="1"/>
          <p:nvPr/>
        </p:nvSpPr>
        <p:spPr>
          <a:xfrm>
            <a:off x="390054" y="4738667"/>
            <a:ext cx="748146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dirty="0"/>
              <a:t>3</a:t>
            </a:r>
            <a:endParaRPr lang="en-IN" sz="9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3" grpId="0" animBg="1"/>
      <p:bldP spid="14" grpId="0" animBg="1"/>
      <p:bldP spid="18" grpId="0" animBg="1"/>
      <p:bldP spid="19" grpId="0" animBg="1"/>
      <p:bldP spid="23" grpId="0" animBg="1"/>
      <p:bldP spid="24" grpId="0" animBg="1"/>
      <p:bldP spid="28" grpId="0" animBg="1"/>
      <p:bldP spid="2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0"/>
          <p:cNvPicPr>
            <a:picLocks noChangeAspect="1"/>
          </p:cNvPicPr>
          <p:nvPr/>
        </p:nvPicPr>
        <p:blipFill>
          <a:blip r:embed="rId3"/>
          <a:srcRect l="498" t="12724" r="43" b="14530"/>
          <a:stretch>
            <a:fillRect/>
          </a:stretch>
        </p:blipFill>
        <p:spPr>
          <a:xfrm>
            <a:off x="496118" y="1421903"/>
            <a:ext cx="4708097" cy="3061470"/>
          </a:xfrm>
          <a:prstGeom prst="rect">
            <a:avLst/>
          </a:prstGeom>
        </p:spPr>
      </p:pic>
      <p:pic>
        <p:nvPicPr>
          <p:cNvPr id="6" name="Image 1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486400" y="1214363"/>
            <a:ext cx="3161482" cy="785664"/>
          </a:xfrm>
          <a:prstGeom prst="rect">
            <a:avLst/>
          </a:prstGeom>
        </p:spPr>
      </p:pic>
      <p:sp>
        <p:nvSpPr>
          <p:cNvPr id="7" name="Text 3"/>
          <p:cNvSpPr/>
          <p:nvPr/>
        </p:nvSpPr>
        <p:spPr>
          <a:xfrm>
            <a:off x="5636506" y="1337146"/>
            <a:ext cx="1356717" cy="16951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300" b="1" dirty="0">
                <a:solidFill>
                  <a:srgbClr val="384653"/>
                </a:solidFill>
                <a:latin typeface="Host Grotesk Light" panose="020B0604020202020204" charset="0"/>
                <a:ea typeface="Host Grotesk Medium" pitchFamily="34" charset="-122"/>
                <a:cs typeface="Host Grotesk Medium" pitchFamily="34" charset="-120"/>
              </a:rPr>
              <a:t>IT Infrastructure</a:t>
            </a:r>
            <a:endParaRPr lang="en-US" sz="1300" b="1" dirty="0">
              <a:latin typeface="Host Grotesk Light" panose="020B0604020202020204" charset="0"/>
            </a:endParaRPr>
          </a:p>
        </p:txBody>
      </p:sp>
      <p:sp>
        <p:nvSpPr>
          <p:cNvPr id="8" name="Text 4"/>
          <p:cNvSpPr/>
          <p:nvPr/>
        </p:nvSpPr>
        <p:spPr>
          <a:xfrm>
            <a:off x="5636506" y="1589708"/>
            <a:ext cx="2908404" cy="28753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Autofit/>
          </a:bodyPr>
          <a:lstStyle/>
          <a:p>
            <a:pPr>
              <a:lnSpc>
                <a:spcPct val="110000"/>
              </a:lnSpc>
            </a:pPr>
            <a:r>
              <a:rPr lang="en-IN" sz="1100" dirty="0">
                <a:solidFill>
                  <a:schemeClr val="accent1">
                    <a:lumMod val="50000"/>
                  </a:schemeClr>
                </a:solidFill>
              </a:rPr>
              <a:t>Provides reliable and scalable IT networking and infrastructure solutions.</a:t>
            </a:r>
            <a:endParaRPr lang="en-US" sz="1100" dirty="0">
              <a:solidFill>
                <a:schemeClr val="accent1">
                  <a:lumMod val="50000"/>
                </a:schemeClr>
              </a:solidFill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</p:txBody>
      </p:sp>
      <p:pic>
        <p:nvPicPr>
          <p:cNvPr id="9" name="Image 2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486400" y="2083073"/>
            <a:ext cx="3161482" cy="785664"/>
          </a:xfrm>
          <a:prstGeom prst="rect">
            <a:avLst/>
          </a:prstGeom>
        </p:spPr>
      </p:pic>
      <p:sp>
        <p:nvSpPr>
          <p:cNvPr id="10" name="Text 5"/>
          <p:cNvSpPr/>
          <p:nvPr/>
        </p:nvSpPr>
        <p:spPr>
          <a:xfrm>
            <a:off x="5636506" y="2205856"/>
            <a:ext cx="1356717" cy="16951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300" b="1" dirty="0">
                <a:solidFill>
                  <a:srgbClr val="384653"/>
                </a:solidFill>
                <a:latin typeface="Host Grotesk Light" panose="020B0604020202020204" charset="0"/>
                <a:ea typeface="Host Grotesk Medium" pitchFamily="34" charset="-122"/>
                <a:cs typeface="Host Grotesk Medium" pitchFamily="34" charset="-120"/>
              </a:rPr>
              <a:t>Audio Video Systems</a:t>
            </a:r>
            <a:endParaRPr lang="en-US" sz="1300" b="1" dirty="0">
              <a:latin typeface="Host Grotesk Light" panose="020B0604020202020204" charset="0"/>
            </a:endParaRPr>
          </a:p>
        </p:txBody>
      </p:sp>
      <p:sp>
        <p:nvSpPr>
          <p:cNvPr id="11" name="Text 6"/>
          <p:cNvSpPr/>
          <p:nvPr/>
        </p:nvSpPr>
        <p:spPr>
          <a:xfrm>
            <a:off x="5636506" y="2458417"/>
            <a:ext cx="2908404" cy="28753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Autofit/>
          </a:bodyPr>
          <a:lstStyle/>
          <a:p>
            <a:pPr>
              <a:lnSpc>
                <a:spcPct val="110000"/>
              </a:lnSpc>
            </a:pPr>
            <a:r>
              <a:rPr lang="en-IN" sz="1100" dirty="0">
                <a:solidFill>
                  <a:schemeClr val="accent1">
                    <a:lumMod val="50000"/>
                  </a:schemeClr>
                </a:solidFill>
              </a:rPr>
              <a:t>Delivers integrated AV solutions for communication, collaboration, and monitoring.</a:t>
            </a:r>
            <a:endParaRPr lang="en-US" sz="1100" dirty="0">
              <a:solidFill>
                <a:schemeClr val="accent1">
                  <a:lumMod val="50000"/>
                </a:schemeClr>
              </a:solidFill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</p:txBody>
      </p:sp>
      <p:pic>
        <p:nvPicPr>
          <p:cNvPr id="12" name="Image 3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486400" y="2951783"/>
            <a:ext cx="3161482" cy="785664"/>
          </a:xfrm>
          <a:prstGeom prst="rect">
            <a:avLst/>
          </a:prstGeom>
        </p:spPr>
      </p:pic>
      <p:sp>
        <p:nvSpPr>
          <p:cNvPr id="13" name="Text 7"/>
          <p:cNvSpPr/>
          <p:nvPr/>
        </p:nvSpPr>
        <p:spPr>
          <a:xfrm>
            <a:off x="5636506" y="3074566"/>
            <a:ext cx="1356717" cy="16951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300" b="1" dirty="0">
                <a:solidFill>
                  <a:srgbClr val="384653"/>
                </a:solidFill>
                <a:latin typeface="Host Grotesk Light" panose="020B0604020202020204" charset="0"/>
                <a:ea typeface="Host Grotesk Medium" pitchFamily="34" charset="-122"/>
                <a:cs typeface="Host Grotesk Medium" pitchFamily="34" charset="-120"/>
              </a:rPr>
              <a:t>Automation</a:t>
            </a:r>
            <a:endParaRPr lang="en-US" sz="1300" b="1" dirty="0">
              <a:latin typeface="Host Grotesk Light" panose="020B0604020202020204" charset="0"/>
            </a:endParaRPr>
          </a:p>
        </p:txBody>
      </p:sp>
      <p:sp>
        <p:nvSpPr>
          <p:cNvPr id="14" name="Text 8"/>
          <p:cNvSpPr/>
          <p:nvPr/>
        </p:nvSpPr>
        <p:spPr>
          <a:xfrm>
            <a:off x="5636506" y="3327127"/>
            <a:ext cx="2908404" cy="28753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Autofit/>
          </a:bodyPr>
          <a:lstStyle/>
          <a:p>
            <a:pPr>
              <a:lnSpc>
                <a:spcPct val="110000"/>
              </a:lnSpc>
            </a:pPr>
            <a:r>
              <a:rPr lang="en-IN" sz="1100" dirty="0">
                <a:solidFill>
                  <a:schemeClr val="accent1">
                    <a:lumMod val="50000"/>
                  </a:schemeClr>
                </a:solidFill>
              </a:rPr>
              <a:t>Enables intelligent automation for streamlined operations and system control.</a:t>
            </a:r>
            <a:endParaRPr lang="en-US" sz="1100" dirty="0">
              <a:solidFill>
                <a:schemeClr val="accent1">
                  <a:lumMod val="50000"/>
                </a:schemeClr>
              </a:solidFill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</p:txBody>
      </p:sp>
      <p:pic>
        <p:nvPicPr>
          <p:cNvPr id="15" name="Image 4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486400" y="3820492"/>
            <a:ext cx="3161482" cy="785664"/>
          </a:xfrm>
          <a:prstGeom prst="rect">
            <a:avLst/>
          </a:prstGeom>
        </p:spPr>
      </p:pic>
      <p:sp>
        <p:nvSpPr>
          <p:cNvPr id="16" name="Text 9"/>
          <p:cNvSpPr/>
          <p:nvPr/>
        </p:nvSpPr>
        <p:spPr>
          <a:xfrm>
            <a:off x="5636506" y="3943276"/>
            <a:ext cx="1470943" cy="16951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300" b="1" dirty="0">
                <a:solidFill>
                  <a:srgbClr val="384653"/>
                </a:solidFill>
                <a:latin typeface="Host Grotesk Light" panose="020B0604020202020204" charset="0"/>
                <a:ea typeface="Host Grotesk Medium" pitchFamily="34" charset="-122"/>
                <a:cs typeface="Host Grotesk Medium" pitchFamily="34" charset="-120"/>
              </a:rPr>
              <a:t>Cybersecurity Solutions</a:t>
            </a:r>
            <a:endParaRPr lang="en-US" sz="1300" b="1" dirty="0">
              <a:latin typeface="Host Grotesk Light" panose="020B0604020202020204" charset="0"/>
            </a:endParaRPr>
          </a:p>
        </p:txBody>
      </p:sp>
      <p:sp>
        <p:nvSpPr>
          <p:cNvPr id="17" name="Text 10"/>
          <p:cNvSpPr/>
          <p:nvPr/>
        </p:nvSpPr>
        <p:spPr>
          <a:xfrm>
            <a:off x="5636506" y="4195837"/>
            <a:ext cx="2908404" cy="28753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Autofit/>
          </a:bodyPr>
          <a:lstStyle/>
          <a:p>
            <a:r>
              <a:rPr lang="en-IN" sz="1100" dirty="0">
                <a:solidFill>
                  <a:schemeClr val="accent1">
                    <a:lumMod val="50000"/>
                  </a:schemeClr>
                </a:solidFill>
              </a:rPr>
              <a:t>Protects digital assets, networks, and information systems from cyber threats. </a:t>
            </a:r>
          </a:p>
        </p:txBody>
      </p:sp>
      <p:sp>
        <p:nvSpPr>
          <p:cNvPr id="18" name="Text 2">
            <a:extLst>
              <a:ext uri="{FF2B5EF4-FFF2-40B4-BE49-F238E27FC236}">
                <a16:creationId xmlns:a16="http://schemas.microsoft.com/office/drawing/2014/main" id="{792EAEEA-3CD0-B3A7-093C-19DB472CBDD0}"/>
              </a:ext>
            </a:extLst>
          </p:cNvPr>
          <p:cNvSpPr/>
          <p:nvPr/>
        </p:nvSpPr>
        <p:spPr>
          <a:xfrm>
            <a:off x="496118" y="793544"/>
            <a:ext cx="5475461" cy="42914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700" dirty="0">
                <a:solidFill>
                  <a:srgbClr val="2E3C4E"/>
                </a:solidFill>
                <a:latin typeface="Bahnschrift Light Condensed" panose="020B0502040204020203" pitchFamily="34" charset="0"/>
                <a:ea typeface="Host Grotesk Medium" pitchFamily="34" charset="-122"/>
                <a:cs typeface="Host Grotesk Medium" pitchFamily="34" charset="-120"/>
              </a:rPr>
              <a:t>IT Infrastructure &amp; Cybersecurity</a:t>
            </a:r>
            <a:endParaRPr lang="en-US" sz="2700" dirty="0">
              <a:latin typeface="Bahnschrift Light Condensed" panose="020B0502040204020203" pitchFamily="34" charset="0"/>
            </a:endParaRPr>
          </a:p>
        </p:txBody>
      </p:sp>
      <p:sp>
        <p:nvSpPr>
          <p:cNvPr id="20" name="Text 1">
            <a:extLst>
              <a:ext uri="{FF2B5EF4-FFF2-40B4-BE49-F238E27FC236}">
                <a16:creationId xmlns:a16="http://schemas.microsoft.com/office/drawing/2014/main" id="{D7673AC4-612C-5386-24E4-44F855144265}"/>
              </a:ext>
            </a:extLst>
          </p:cNvPr>
          <p:cNvSpPr/>
          <p:nvPr/>
        </p:nvSpPr>
        <p:spPr>
          <a:xfrm>
            <a:off x="578495" y="579078"/>
            <a:ext cx="1457623" cy="16214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23000"/>
              </a:lnSpc>
              <a:buNone/>
            </a:pPr>
            <a:r>
              <a:rPr lang="en-US" sz="850" spc="300" dirty="0">
                <a:solidFill>
                  <a:srgbClr val="384653"/>
                </a:solidFill>
                <a:latin typeface="Arial" panose="020B0604020202020204" pitchFamily="34" charset="0"/>
                <a:ea typeface="Roboto" pitchFamily="34" charset="-122"/>
                <a:cs typeface="Arial" panose="020B0604020202020204" pitchFamily="34" charset="0"/>
              </a:rPr>
              <a:t>DOMAIN EXPERTISE</a:t>
            </a:r>
            <a:endParaRPr lang="en-US" sz="850" spc="3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6A7563A2-039B-213D-2D74-41175DDB25B5}"/>
              </a:ext>
            </a:extLst>
          </p:cNvPr>
          <p:cNvSpPr txBox="1"/>
          <p:nvPr/>
        </p:nvSpPr>
        <p:spPr>
          <a:xfrm>
            <a:off x="390054" y="4738667"/>
            <a:ext cx="748146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dirty="0"/>
              <a:t>4</a:t>
            </a:r>
            <a:endParaRPr lang="en-IN" sz="9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10" grpId="0" animBg="1"/>
      <p:bldP spid="11" grpId="0" animBg="1"/>
      <p:bldP spid="13" grpId="0" animBg="1"/>
      <p:bldP spid="14" grpId="0" animBg="1"/>
      <p:bldP spid="16" grpId="0" animBg="1"/>
      <p:bldP spid="1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3"/>
          <p:cNvSpPr/>
          <p:nvPr/>
        </p:nvSpPr>
        <p:spPr>
          <a:xfrm>
            <a:off x="601219" y="1534351"/>
            <a:ext cx="283518" cy="177180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100" b="1" dirty="0">
                <a:solidFill>
                  <a:schemeClr val="accent5">
                    <a:lumMod val="50000"/>
                  </a:schemeClr>
                </a:solidFill>
                <a:latin typeface="Host Grotesk Light" panose="020B0604020202020204" charset="0"/>
                <a:ea typeface="Host Grotesk Light" pitchFamily="34" charset="-122"/>
                <a:cs typeface="Host Grotesk Light" pitchFamily="34" charset="-120"/>
              </a:rPr>
              <a:t>1</a:t>
            </a:r>
            <a:endParaRPr lang="en-US" sz="1100" b="1" dirty="0">
              <a:solidFill>
                <a:schemeClr val="accent5">
                  <a:lumMod val="50000"/>
                </a:schemeClr>
              </a:solidFill>
              <a:latin typeface="Host Grotesk Light" panose="020B0604020202020204" charset="0"/>
            </a:endParaRPr>
          </a:p>
        </p:txBody>
      </p:sp>
      <p:sp>
        <p:nvSpPr>
          <p:cNvPr id="6" name="Shape 4"/>
          <p:cNvSpPr/>
          <p:nvPr/>
        </p:nvSpPr>
        <p:spPr>
          <a:xfrm>
            <a:off x="601219" y="1756254"/>
            <a:ext cx="2367820" cy="19050"/>
          </a:xfrm>
          <a:prstGeom prst="rect">
            <a:avLst/>
          </a:prstGeom>
          <a:solidFill>
            <a:schemeClr val="accent5">
              <a:lumMod val="75000"/>
            </a:schemeClr>
          </a:solidFill>
          <a:ln/>
        </p:spPr>
        <p:txBody>
          <a:bodyPr/>
          <a:lstStyle/>
          <a:p>
            <a:endParaRPr lang="en-IN"/>
          </a:p>
        </p:txBody>
      </p:sp>
      <p:sp>
        <p:nvSpPr>
          <p:cNvPr id="7" name="Text 5"/>
          <p:cNvSpPr/>
          <p:nvPr/>
        </p:nvSpPr>
        <p:spPr>
          <a:xfrm>
            <a:off x="601219" y="1865196"/>
            <a:ext cx="1783854" cy="2214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Host Grotesk Light" panose="020B0604020202020204" charset="0"/>
                <a:ea typeface="Host Grotesk Medium" pitchFamily="34" charset="-122"/>
                <a:cs typeface="Host Grotesk Medium" pitchFamily="34" charset="-120"/>
              </a:rPr>
              <a:t>Design</a:t>
            </a:r>
            <a:r>
              <a:rPr lang="en-US" sz="1400" b="1" dirty="0">
                <a:solidFill>
                  <a:srgbClr val="384653"/>
                </a:solidFill>
                <a:latin typeface="Host Grotesk Light" panose="020B0604020202020204" charset="0"/>
                <a:ea typeface="Host Grotesk Medium" pitchFamily="34" charset="-122"/>
                <a:cs typeface="Host Grotesk Medium" pitchFamily="34" charset="-120"/>
              </a:rPr>
              <a:t> &amp; Consultation</a:t>
            </a:r>
            <a:endParaRPr lang="en-US" sz="1400" b="1" dirty="0">
              <a:latin typeface="Host Grotesk Light" panose="020B0604020202020204" charset="0"/>
            </a:endParaRPr>
          </a:p>
        </p:txBody>
      </p:sp>
      <p:sp>
        <p:nvSpPr>
          <p:cNvPr id="8" name="Text 6"/>
          <p:cNvSpPr/>
          <p:nvPr/>
        </p:nvSpPr>
        <p:spPr>
          <a:xfrm>
            <a:off x="601219" y="2171708"/>
            <a:ext cx="2367820" cy="42520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 fontScale="92500"/>
          </a:bodyPr>
          <a:lstStyle/>
          <a:p>
            <a:pPr marL="0" indent="0" algn="l">
              <a:lnSpc>
                <a:spcPct val="125000"/>
              </a:lnSpc>
              <a:buNone/>
            </a:pPr>
            <a:r>
              <a:rPr 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Customised security solutions tailored precisely to client requirements.</a:t>
            </a:r>
          </a:p>
        </p:txBody>
      </p:sp>
      <p:sp>
        <p:nvSpPr>
          <p:cNvPr id="9" name="Text 7"/>
          <p:cNvSpPr/>
          <p:nvPr/>
        </p:nvSpPr>
        <p:spPr>
          <a:xfrm>
            <a:off x="3365701" y="1534351"/>
            <a:ext cx="283518" cy="177180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100" b="1" dirty="0">
                <a:solidFill>
                  <a:schemeClr val="accent5">
                    <a:lumMod val="50000"/>
                  </a:schemeClr>
                </a:solidFill>
                <a:latin typeface="Host Grotesk Light" panose="020B0604020202020204" charset="0"/>
                <a:ea typeface="Host Grotesk Light" pitchFamily="34" charset="-122"/>
                <a:cs typeface="Host Grotesk Light" pitchFamily="34" charset="-120"/>
              </a:rPr>
              <a:t>2</a:t>
            </a:r>
            <a:endParaRPr lang="en-US" sz="1100" b="1" dirty="0">
              <a:solidFill>
                <a:schemeClr val="accent5">
                  <a:lumMod val="50000"/>
                </a:schemeClr>
              </a:solidFill>
              <a:latin typeface="Host Grotesk Light" panose="020B0604020202020204" charset="0"/>
            </a:endParaRPr>
          </a:p>
        </p:txBody>
      </p:sp>
      <p:sp>
        <p:nvSpPr>
          <p:cNvPr id="10" name="Shape 8"/>
          <p:cNvSpPr/>
          <p:nvPr/>
        </p:nvSpPr>
        <p:spPr>
          <a:xfrm>
            <a:off x="3365701" y="1756254"/>
            <a:ext cx="2367820" cy="19050"/>
          </a:xfrm>
          <a:prstGeom prst="rect">
            <a:avLst/>
          </a:prstGeom>
          <a:solidFill>
            <a:schemeClr val="accent5">
              <a:lumMod val="75000"/>
            </a:schemeClr>
          </a:solidFill>
          <a:ln/>
        </p:spPr>
        <p:txBody>
          <a:bodyPr/>
          <a:lstStyle/>
          <a:p>
            <a:endParaRPr lang="en-IN"/>
          </a:p>
        </p:txBody>
      </p:sp>
      <p:sp>
        <p:nvSpPr>
          <p:cNvPr id="11" name="Text 9"/>
          <p:cNvSpPr/>
          <p:nvPr/>
        </p:nvSpPr>
        <p:spPr>
          <a:xfrm>
            <a:off x="3365701" y="1865196"/>
            <a:ext cx="1961480" cy="2214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Host Grotesk Light" panose="020B0604020202020204" charset="0"/>
                <a:ea typeface="Host Grotesk Medium" pitchFamily="34" charset="-122"/>
                <a:cs typeface="Host Grotesk Medium" pitchFamily="34" charset="-120"/>
              </a:rPr>
              <a:t>Installation &amp; Integration</a:t>
            </a:r>
            <a:endParaRPr lang="en-US" sz="1400" b="1" dirty="0">
              <a:solidFill>
                <a:schemeClr val="tx1">
                  <a:lumMod val="75000"/>
                  <a:lumOff val="25000"/>
                </a:schemeClr>
              </a:solidFill>
              <a:latin typeface="Host Grotesk Light" panose="020B0604020202020204" charset="0"/>
            </a:endParaRPr>
          </a:p>
        </p:txBody>
      </p:sp>
      <p:sp>
        <p:nvSpPr>
          <p:cNvPr id="12" name="Text 10"/>
          <p:cNvSpPr/>
          <p:nvPr/>
        </p:nvSpPr>
        <p:spPr>
          <a:xfrm>
            <a:off x="3365701" y="2171708"/>
            <a:ext cx="2367820" cy="42520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 fontScale="92500"/>
          </a:bodyPr>
          <a:lstStyle/>
          <a:p>
            <a:pPr marL="0" indent="0" algn="l">
              <a:lnSpc>
                <a:spcPct val="125000"/>
              </a:lnSpc>
              <a:buNone/>
            </a:pPr>
            <a:r>
              <a:rPr 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Professional installation and seamless integration of all security systems.</a:t>
            </a:r>
          </a:p>
        </p:txBody>
      </p:sp>
      <p:sp>
        <p:nvSpPr>
          <p:cNvPr id="13" name="Text 11"/>
          <p:cNvSpPr/>
          <p:nvPr/>
        </p:nvSpPr>
        <p:spPr>
          <a:xfrm>
            <a:off x="6130183" y="1534351"/>
            <a:ext cx="283518" cy="177180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100" b="1" dirty="0">
                <a:solidFill>
                  <a:schemeClr val="accent5">
                    <a:lumMod val="50000"/>
                  </a:schemeClr>
                </a:solidFill>
                <a:latin typeface="Host Grotesk Light" panose="020B0604020202020204" charset="0"/>
                <a:ea typeface="Host Grotesk Light" pitchFamily="34" charset="-122"/>
                <a:cs typeface="Host Grotesk Light" pitchFamily="34" charset="-120"/>
              </a:rPr>
              <a:t>3</a:t>
            </a:r>
            <a:endParaRPr lang="en-US" sz="1100" b="1" dirty="0">
              <a:solidFill>
                <a:schemeClr val="accent5">
                  <a:lumMod val="50000"/>
                </a:schemeClr>
              </a:solidFill>
              <a:latin typeface="Host Grotesk Light" panose="020B0604020202020204" charset="0"/>
            </a:endParaRPr>
          </a:p>
        </p:txBody>
      </p:sp>
      <p:sp>
        <p:nvSpPr>
          <p:cNvPr id="14" name="Shape 12"/>
          <p:cNvSpPr/>
          <p:nvPr/>
        </p:nvSpPr>
        <p:spPr>
          <a:xfrm>
            <a:off x="6130183" y="1756254"/>
            <a:ext cx="2367820" cy="19050"/>
          </a:xfrm>
          <a:prstGeom prst="rect">
            <a:avLst/>
          </a:prstGeom>
          <a:solidFill>
            <a:schemeClr val="accent5">
              <a:lumMod val="75000"/>
            </a:schemeClr>
          </a:solidFill>
          <a:ln/>
        </p:spPr>
        <p:txBody>
          <a:bodyPr/>
          <a:lstStyle/>
          <a:p>
            <a:endParaRPr lang="en-IN"/>
          </a:p>
        </p:txBody>
      </p:sp>
      <p:sp>
        <p:nvSpPr>
          <p:cNvPr id="15" name="Text 13"/>
          <p:cNvSpPr/>
          <p:nvPr/>
        </p:nvSpPr>
        <p:spPr>
          <a:xfrm>
            <a:off x="6130183" y="1865196"/>
            <a:ext cx="1919511" cy="2214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Host Grotesk Light" panose="020B0604020202020204" charset="0"/>
                <a:ea typeface="Host Grotesk Medium" pitchFamily="34" charset="-122"/>
                <a:cs typeface="Host Grotesk Medium" pitchFamily="34" charset="-120"/>
              </a:rPr>
              <a:t>Maintenance &amp; Support</a:t>
            </a:r>
            <a:endParaRPr lang="en-US" sz="1400" b="1" dirty="0">
              <a:solidFill>
                <a:schemeClr val="tx1">
                  <a:lumMod val="75000"/>
                  <a:lumOff val="25000"/>
                </a:schemeClr>
              </a:solidFill>
              <a:latin typeface="Host Grotesk Light" panose="020B0604020202020204" charset="0"/>
            </a:endParaRPr>
          </a:p>
        </p:txBody>
      </p:sp>
      <p:sp>
        <p:nvSpPr>
          <p:cNvPr id="16" name="Text 14"/>
          <p:cNvSpPr/>
          <p:nvPr/>
        </p:nvSpPr>
        <p:spPr>
          <a:xfrm>
            <a:off x="6130183" y="2171708"/>
            <a:ext cx="2367820" cy="42520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5000"/>
              </a:lnSpc>
              <a:buNone/>
            </a:pPr>
            <a:r>
              <a:rPr 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Ongoing maintenance and technical support to ensure system reliability.</a:t>
            </a:r>
          </a:p>
        </p:txBody>
      </p:sp>
      <p:sp>
        <p:nvSpPr>
          <p:cNvPr id="17" name="Text 15"/>
          <p:cNvSpPr/>
          <p:nvPr/>
        </p:nvSpPr>
        <p:spPr>
          <a:xfrm>
            <a:off x="601219" y="2902336"/>
            <a:ext cx="283518" cy="177180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100" b="1" dirty="0">
                <a:solidFill>
                  <a:schemeClr val="accent5">
                    <a:lumMod val="50000"/>
                  </a:schemeClr>
                </a:solidFill>
                <a:latin typeface="Host Grotesk Light" panose="020B0604020202020204" charset="0"/>
                <a:ea typeface="Host Grotesk Light" pitchFamily="34" charset="-122"/>
                <a:cs typeface="Host Grotesk Light" pitchFamily="34" charset="-120"/>
              </a:rPr>
              <a:t>4</a:t>
            </a:r>
            <a:endParaRPr lang="en-US" sz="1100" b="1" dirty="0">
              <a:solidFill>
                <a:schemeClr val="accent5">
                  <a:lumMod val="50000"/>
                </a:schemeClr>
              </a:solidFill>
              <a:latin typeface="Host Grotesk Light" panose="020B0604020202020204" charset="0"/>
            </a:endParaRPr>
          </a:p>
        </p:txBody>
      </p:sp>
      <p:sp>
        <p:nvSpPr>
          <p:cNvPr id="18" name="Shape 16"/>
          <p:cNvSpPr/>
          <p:nvPr/>
        </p:nvSpPr>
        <p:spPr>
          <a:xfrm>
            <a:off x="601220" y="3110100"/>
            <a:ext cx="3750060" cy="19050"/>
          </a:xfrm>
          <a:prstGeom prst="rect">
            <a:avLst/>
          </a:prstGeom>
          <a:solidFill>
            <a:schemeClr val="accent5">
              <a:lumMod val="75000"/>
            </a:schemeClr>
          </a:solidFill>
          <a:ln/>
        </p:spPr>
        <p:txBody>
          <a:bodyPr/>
          <a:lstStyle/>
          <a:p>
            <a:endParaRPr lang="en-IN"/>
          </a:p>
        </p:txBody>
      </p:sp>
      <p:sp>
        <p:nvSpPr>
          <p:cNvPr id="19" name="Text 17"/>
          <p:cNvSpPr/>
          <p:nvPr/>
        </p:nvSpPr>
        <p:spPr>
          <a:xfrm>
            <a:off x="601219" y="3233181"/>
            <a:ext cx="1935287" cy="2214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Host Grotesk Light" panose="020B0604020202020204" charset="0"/>
                <a:ea typeface="Host Grotesk Medium" pitchFamily="34" charset="-122"/>
                <a:cs typeface="Host Grotesk Medium" pitchFamily="34" charset="-120"/>
              </a:rPr>
              <a:t>Training &amp; Development</a:t>
            </a:r>
            <a:endParaRPr lang="en-US" sz="1400" b="1" dirty="0">
              <a:solidFill>
                <a:schemeClr val="tx1">
                  <a:lumMod val="75000"/>
                  <a:lumOff val="25000"/>
                </a:schemeClr>
              </a:solidFill>
              <a:latin typeface="Host Grotesk Light" panose="020B0604020202020204" charset="0"/>
            </a:endParaRPr>
          </a:p>
        </p:txBody>
      </p:sp>
      <p:sp>
        <p:nvSpPr>
          <p:cNvPr id="20" name="Text 18"/>
          <p:cNvSpPr/>
          <p:nvPr/>
        </p:nvSpPr>
        <p:spPr>
          <a:xfrm>
            <a:off x="601220" y="3539692"/>
            <a:ext cx="3750060" cy="42520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5000"/>
              </a:lnSpc>
              <a:buNone/>
            </a:pPr>
            <a:r>
              <a:rPr 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Training programmes to equip clients with the knowledge to operate systems effectively.</a:t>
            </a:r>
          </a:p>
        </p:txBody>
      </p:sp>
      <p:sp>
        <p:nvSpPr>
          <p:cNvPr id="21" name="Text 19"/>
          <p:cNvSpPr/>
          <p:nvPr/>
        </p:nvSpPr>
        <p:spPr>
          <a:xfrm>
            <a:off x="4747942" y="2902336"/>
            <a:ext cx="283518" cy="177180"/>
          </a:xfrm>
          <a:prstGeom prst="rect">
            <a:avLst/>
          </a:prstGeom>
          <a:noFill/>
          <a:ln/>
        </p:spPr>
        <p:txBody>
          <a:bodyPr wrap="none" lIns="0" tIns="0" rIns="0" bIns="0" rtlCol="0" anchor="ctr"/>
          <a:lstStyle/>
          <a:p>
            <a:pPr marL="0" indent="0" algn="l">
              <a:lnSpc>
                <a:spcPct val="100000"/>
              </a:lnSpc>
              <a:buNone/>
            </a:pPr>
            <a:r>
              <a:rPr lang="en-US" sz="1100" b="1" dirty="0">
                <a:solidFill>
                  <a:schemeClr val="accent5">
                    <a:lumMod val="50000"/>
                  </a:schemeClr>
                </a:solidFill>
                <a:latin typeface="Host Grotesk Light" panose="020B0604020202020204" charset="0"/>
                <a:ea typeface="Host Grotesk Light" pitchFamily="34" charset="-122"/>
                <a:cs typeface="Host Grotesk Light" pitchFamily="34" charset="-120"/>
              </a:rPr>
              <a:t>5</a:t>
            </a:r>
            <a:endParaRPr lang="en-US" sz="1100" b="1" dirty="0">
              <a:solidFill>
                <a:schemeClr val="accent5">
                  <a:lumMod val="50000"/>
                </a:schemeClr>
              </a:solidFill>
              <a:latin typeface="Host Grotesk Light" panose="020B0604020202020204" charset="0"/>
            </a:endParaRPr>
          </a:p>
        </p:txBody>
      </p:sp>
      <p:sp>
        <p:nvSpPr>
          <p:cNvPr id="22" name="Shape 20"/>
          <p:cNvSpPr/>
          <p:nvPr/>
        </p:nvSpPr>
        <p:spPr>
          <a:xfrm>
            <a:off x="4747943" y="3110100"/>
            <a:ext cx="3750060" cy="19050"/>
          </a:xfrm>
          <a:prstGeom prst="rect">
            <a:avLst/>
          </a:prstGeom>
          <a:solidFill>
            <a:schemeClr val="accent5">
              <a:lumMod val="75000"/>
            </a:schemeClr>
          </a:solidFill>
          <a:ln/>
        </p:spPr>
        <p:txBody>
          <a:bodyPr/>
          <a:lstStyle/>
          <a:p>
            <a:endParaRPr lang="en-IN"/>
          </a:p>
        </p:txBody>
      </p:sp>
      <p:sp>
        <p:nvSpPr>
          <p:cNvPr id="23" name="Text 21"/>
          <p:cNvSpPr/>
          <p:nvPr/>
        </p:nvSpPr>
        <p:spPr>
          <a:xfrm>
            <a:off x="4747942" y="3233181"/>
            <a:ext cx="1835348" cy="2214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Host Grotesk Light" panose="020B0604020202020204" charset="0"/>
                <a:ea typeface="Host Grotesk Medium" pitchFamily="34" charset="-122"/>
                <a:cs typeface="Host Grotesk Medium" pitchFamily="34" charset="-120"/>
              </a:rPr>
              <a:t>Upgrades &amp; Expansion</a:t>
            </a:r>
            <a:endParaRPr lang="en-US" sz="1400" b="1" dirty="0">
              <a:solidFill>
                <a:schemeClr val="tx1">
                  <a:lumMod val="75000"/>
                  <a:lumOff val="25000"/>
                </a:schemeClr>
              </a:solidFill>
              <a:latin typeface="Host Grotesk Light" panose="020B0604020202020204" charset="0"/>
            </a:endParaRPr>
          </a:p>
        </p:txBody>
      </p:sp>
      <p:sp>
        <p:nvSpPr>
          <p:cNvPr id="24" name="Text 22"/>
          <p:cNvSpPr/>
          <p:nvPr/>
        </p:nvSpPr>
        <p:spPr>
          <a:xfrm>
            <a:off x="4747943" y="3539692"/>
            <a:ext cx="3750060" cy="42520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5000"/>
              </a:lnSpc>
              <a:buNone/>
            </a:pPr>
            <a:r>
              <a:rPr lang="en-US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Scalable solutions to accommodate growing security and operational needs.</a:t>
            </a:r>
          </a:p>
        </p:txBody>
      </p:sp>
      <p:sp>
        <p:nvSpPr>
          <p:cNvPr id="25" name="Text 2">
            <a:extLst>
              <a:ext uri="{FF2B5EF4-FFF2-40B4-BE49-F238E27FC236}">
                <a16:creationId xmlns:a16="http://schemas.microsoft.com/office/drawing/2014/main" id="{03C2F14B-4C91-E65E-BECE-A69D9A9602BB}"/>
              </a:ext>
            </a:extLst>
          </p:cNvPr>
          <p:cNvSpPr/>
          <p:nvPr/>
        </p:nvSpPr>
        <p:spPr>
          <a:xfrm>
            <a:off x="496119" y="793544"/>
            <a:ext cx="4725962" cy="42914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700" dirty="0">
                <a:solidFill>
                  <a:srgbClr val="2E3C4E"/>
                </a:solidFill>
                <a:latin typeface="Bahnschrift Light Condensed" panose="020B0502040204020203" pitchFamily="34" charset="0"/>
                <a:ea typeface="Host Grotesk Medium" pitchFamily="34" charset="-122"/>
                <a:cs typeface="Host Grotesk Medium" pitchFamily="34" charset="-120"/>
              </a:rPr>
              <a:t>End-to-End Service Delivery</a:t>
            </a:r>
            <a:endParaRPr lang="en-US" sz="2700" dirty="0">
              <a:latin typeface="Bahnschrift Light Condensed" panose="020B0502040204020203" pitchFamily="34" charset="0"/>
            </a:endParaRPr>
          </a:p>
        </p:txBody>
      </p:sp>
      <p:sp>
        <p:nvSpPr>
          <p:cNvPr id="27" name="Text 1">
            <a:extLst>
              <a:ext uri="{FF2B5EF4-FFF2-40B4-BE49-F238E27FC236}">
                <a16:creationId xmlns:a16="http://schemas.microsoft.com/office/drawing/2014/main" id="{2AB37FC0-6BFC-C025-1262-6F5906000BB0}"/>
              </a:ext>
            </a:extLst>
          </p:cNvPr>
          <p:cNvSpPr/>
          <p:nvPr/>
        </p:nvSpPr>
        <p:spPr>
          <a:xfrm>
            <a:off x="578495" y="579078"/>
            <a:ext cx="1457623" cy="16214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23000"/>
              </a:lnSpc>
              <a:buNone/>
            </a:pPr>
            <a:r>
              <a:rPr lang="en-US" sz="850" spc="300" dirty="0">
                <a:solidFill>
                  <a:srgbClr val="384653"/>
                </a:solidFill>
                <a:latin typeface="Arial" panose="020B0604020202020204" pitchFamily="34" charset="0"/>
                <a:ea typeface="Roboto" pitchFamily="34" charset="-122"/>
                <a:cs typeface="Arial" panose="020B0604020202020204" pitchFamily="34" charset="0"/>
              </a:rPr>
              <a:t>OUR SERVICES</a:t>
            </a:r>
            <a:endParaRPr lang="en-US" sz="850" spc="3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498486FA-9B17-6141-257A-ECE445CDEB63}"/>
              </a:ext>
            </a:extLst>
          </p:cNvPr>
          <p:cNvSpPr txBox="1"/>
          <p:nvPr/>
        </p:nvSpPr>
        <p:spPr>
          <a:xfrm>
            <a:off x="390054" y="4738667"/>
            <a:ext cx="748146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dirty="0"/>
              <a:t>5</a:t>
            </a:r>
            <a:endParaRPr lang="en-IN" sz="9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8" grpId="0" animBg="1"/>
      <p:bldP spid="9" grpId="0" animBg="1"/>
      <p:bldP spid="11" grpId="0" animBg="1"/>
      <p:bldP spid="12" grpId="0" animBg="1"/>
      <p:bldP spid="13" grpId="0" animBg="1"/>
      <p:bldP spid="15" grpId="0" animBg="1"/>
      <p:bldP spid="16" grpId="0" animBg="1"/>
      <p:bldP spid="17" grpId="0" animBg="1"/>
      <p:bldP spid="19" grpId="0" animBg="1"/>
      <p:bldP spid="20" grpId="0" animBg="1"/>
      <p:bldP spid="21" grpId="0" animBg="1"/>
      <p:bldP spid="23" grpId="0" animBg="1"/>
      <p:bldP spid="2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3"/>
          <p:cNvSpPr/>
          <p:nvPr/>
        </p:nvSpPr>
        <p:spPr>
          <a:xfrm>
            <a:off x="491355" y="1267039"/>
            <a:ext cx="8127127" cy="326774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Autofit/>
          </a:bodyPr>
          <a:lstStyle/>
          <a:p>
            <a:pPr marL="0" indent="0" algn="l">
              <a:lnSpc>
                <a:spcPct val="94000"/>
              </a:lnSpc>
              <a:buNone/>
            </a:pPr>
            <a:r>
              <a:rPr lang="en-US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VisionIQ Technosol delivers tailored security and safety solutions across a wide spectrum of industries — from critical national infrastructure to commercial enterprises.</a:t>
            </a:r>
          </a:p>
        </p:txBody>
      </p:sp>
      <p:sp>
        <p:nvSpPr>
          <p:cNvPr id="8" name="Text 2">
            <a:extLst>
              <a:ext uri="{FF2B5EF4-FFF2-40B4-BE49-F238E27FC236}">
                <a16:creationId xmlns:a16="http://schemas.microsoft.com/office/drawing/2014/main" id="{C71AFDBE-42E6-D9EF-558C-B48779A80B6B}"/>
              </a:ext>
            </a:extLst>
          </p:cNvPr>
          <p:cNvSpPr/>
          <p:nvPr/>
        </p:nvSpPr>
        <p:spPr>
          <a:xfrm>
            <a:off x="496119" y="793544"/>
            <a:ext cx="4725962" cy="42914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700" dirty="0">
                <a:solidFill>
                  <a:srgbClr val="2E3C4E"/>
                </a:solidFill>
                <a:latin typeface="Bahnschrift Light Condensed" panose="020B0502040204020203" pitchFamily="34" charset="0"/>
                <a:ea typeface="Host Grotesk Medium" pitchFamily="34" charset="-122"/>
                <a:cs typeface="Host Grotesk Medium" pitchFamily="34" charset="-120"/>
              </a:rPr>
              <a:t>Serving Diverse Sectors</a:t>
            </a:r>
            <a:endParaRPr lang="en-US" sz="2700" dirty="0">
              <a:latin typeface="Bahnschrift Light Condensed" panose="020B0502040204020203" pitchFamily="34" charset="0"/>
            </a:endParaRPr>
          </a:p>
        </p:txBody>
      </p:sp>
      <p:sp>
        <p:nvSpPr>
          <p:cNvPr id="10" name="Text 1">
            <a:extLst>
              <a:ext uri="{FF2B5EF4-FFF2-40B4-BE49-F238E27FC236}">
                <a16:creationId xmlns:a16="http://schemas.microsoft.com/office/drawing/2014/main" id="{5E452F40-D5B4-B2B7-D995-C31F69452F3B}"/>
              </a:ext>
            </a:extLst>
          </p:cNvPr>
          <p:cNvSpPr/>
          <p:nvPr/>
        </p:nvSpPr>
        <p:spPr>
          <a:xfrm>
            <a:off x="578495" y="579078"/>
            <a:ext cx="1457623" cy="16214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23000"/>
              </a:lnSpc>
              <a:buNone/>
            </a:pPr>
            <a:r>
              <a:rPr lang="en-US" sz="850" spc="300" dirty="0">
                <a:solidFill>
                  <a:srgbClr val="384653"/>
                </a:solidFill>
                <a:latin typeface="Arial" panose="020B0604020202020204" pitchFamily="34" charset="0"/>
                <a:ea typeface="Roboto" pitchFamily="34" charset="-122"/>
                <a:cs typeface="Arial" panose="020B0604020202020204" pitchFamily="34" charset="0"/>
              </a:rPr>
              <a:t>INDUSTRY VERTICALS</a:t>
            </a:r>
            <a:endParaRPr lang="en-US" sz="850" spc="3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D64310C-827E-8F36-B9B1-96E8C58C0A4A}"/>
              </a:ext>
            </a:extLst>
          </p:cNvPr>
          <p:cNvSpPr txBox="1"/>
          <p:nvPr/>
        </p:nvSpPr>
        <p:spPr>
          <a:xfrm>
            <a:off x="390054" y="4738667"/>
            <a:ext cx="748146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dirty="0"/>
              <a:t>6</a:t>
            </a:r>
            <a:endParaRPr lang="en-IN" sz="9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54B781A-245E-CC78-F2E0-4C3D68178B1F}"/>
              </a:ext>
            </a:extLst>
          </p:cNvPr>
          <p:cNvSpPr txBox="1"/>
          <p:nvPr/>
        </p:nvSpPr>
        <p:spPr>
          <a:xfrm>
            <a:off x="491356" y="1659320"/>
            <a:ext cx="398941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Wingdings" panose="05000000000000000000" pitchFamily="2" charset="2"/>
              <a:buChar char="§"/>
              <a:tabLst/>
              <a:defRPr/>
            </a:pPr>
            <a:r>
              <a:rPr kumimoji="0" lang="en-IN" sz="11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Global &amp; Enterprise Accounts</a:t>
            </a:r>
            <a:r>
              <a:rPr kumimoji="0" lang="en-IN" sz="11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 – Security solutions for multinational and large enterprises.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D5B054B-18AE-E79C-4A1C-8EF9269D23BC}"/>
              </a:ext>
            </a:extLst>
          </p:cNvPr>
          <p:cNvSpPr txBox="1"/>
          <p:nvPr/>
        </p:nvSpPr>
        <p:spPr>
          <a:xfrm>
            <a:off x="491356" y="2030442"/>
            <a:ext cx="398941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SzPct val="100000"/>
              <a:buFont typeface="Wingdings" panose="05000000000000000000" pitchFamily="2" charset="2"/>
              <a:buChar char="§"/>
            </a:pPr>
            <a:r>
              <a:rPr lang="en-IN" sz="11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Government</a:t>
            </a:r>
            <a:r>
              <a:rPr lang="en-IN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 – Solutions for central and state government facilities and public infrastructure.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F54E96E-EBB6-B1A7-618D-B464A1943012}"/>
              </a:ext>
            </a:extLst>
          </p:cNvPr>
          <p:cNvSpPr txBox="1"/>
          <p:nvPr/>
        </p:nvSpPr>
        <p:spPr>
          <a:xfrm>
            <a:off x="491356" y="2401564"/>
            <a:ext cx="398941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SzPct val="100000"/>
              <a:buFont typeface="Wingdings" panose="05000000000000000000" pitchFamily="2" charset="2"/>
              <a:buChar char="§"/>
            </a:pPr>
            <a:r>
              <a:rPr lang="en-IN" sz="11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Power, Oil &amp; Gas</a:t>
            </a:r>
            <a:r>
              <a:rPr lang="en-IN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 – Security systems for critical energy infrastructure.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B8173A1C-B865-FB1D-8CA6-9AC97E57496D}"/>
              </a:ext>
            </a:extLst>
          </p:cNvPr>
          <p:cNvSpPr txBox="1"/>
          <p:nvPr/>
        </p:nvSpPr>
        <p:spPr>
          <a:xfrm>
            <a:off x="491356" y="2772686"/>
            <a:ext cx="398941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SzPct val="100000"/>
              <a:buFont typeface="Wingdings" panose="05000000000000000000" pitchFamily="2" charset="2"/>
              <a:buChar char="§"/>
            </a:pPr>
            <a:r>
              <a:rPr lang="en-IN" sz="11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Defence</a:t>
            </a:r>
            <a:r>
              <a:rPr lang="en-IN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 – Security solutions for defence installations and strategic assets.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C1C246F2-24BD-389D-7E4A-A0F70338EFA4}"/>
              </a:ext>
            </a:extLst>
          </p:cNvPr>
          <p:cNvSpPr txBox="1"/>
          <p:nvPr/>
        </p:nvSpPr>
        <p:spPr>
          <a:xfrm>
            <a:off x="491356" y="3514930"/>
            <a:ext cx="398941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SzPct val="100000"/>
              <a:buFont typeface="Wingdings" panose="05000000000000000000" pitchFamily="2" charset="2"/>
              <a:buChar char="§"/>
            </a:pPr>
            <a:r>
              <a:rPr lang="en-IN" sz="11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Healthcare</a:t>
            </a:r>
            <a:r>
              <a:rPr lang="en-IN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 – Integrated security for hospitals and healthcare facilities.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786F5981-0DD4-DAA9-E7D5-8354EB188F52}"/>
              </a:ext>
            </a:extLst>
          </p:cNvPr>
          <p:cNvSpPr txBox="1"/>
          <p:nvPr/>
        </p:nvSpPr>
        <p:spPr>
          <a:xfrm>
            <a:off x="491356" y="3143808"/>
            <a:ext cx="398941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SzPct val="100000"/>
              <a:buFont typeface="Wingdings" panose="05000000000000000000" pitchFamily="2" charset="2"/>
              <a:buChar char="§"/>
            </a:pPr>
            <a:r>
              <a:rPr lang="en-IN" sz="11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Hospitality</a:t>
            </a:r>
            <a:r>
              <a:rPr lang="en-IN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 – Safety and security systems for hotels and resorts.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05177AB8-5303-4E04-F22D-0353AF58EDDF}"/>
              </a:ext>
            </a:extLst>
          </p:cNvPr>
          <p:cNvSpPr txBox="1"/>
          <p:nvPr/>
        </p:nvSpPr>
        <p:spPr>
          <a:xfrm>
            <a:off x="491356" y="3886052"/>
            <a:ext cx="398941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SzPct val="100000"/>
              <a:buFont typeface="Wingdings" panose="05000000000000000000" pitchFamily="2" charset="2"/>
              <a:buChar char="§"/>
            </a:pPr>
            <a:r>
              <a:rPr lang="en-IN" sz="11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BFSI</a:t>
            </a:r>
            <a:r>
              <a:rPr lang="en-IN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 – Security solutions for banking, financial services, and insurance institutions.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39F8F4A-E1F8-5321-D90B-D188B1DB560C}"/>
              </a:ext>
            </a:extLst>
          </p:cNvPr>
          <p:cNvSpPr txBox="1"/>
          <p:nvPr/>
        </p:nvSpPr>
        <p:spPr>
          <a:xfrm>
            <a:off x="491356" y="4257174"/>
            <a:ext cx="398941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SzPct val="100000"/>
              <a:buFont typeface="Wingdings" panose="05000000000000000000" pitchFamily="2" charset="2"/>
              <a:buChar char="§"/>
            </a:pPr>
            <a:r>
              <a:rPr lang="en-IN" sz="11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Cybersecurity</a:t>
            </a:r>
            <a:r>
              <a:rPr lang="en-IN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 – Protection of digital assets, networks, and information systems.</a:t>
            </a:r>
            <a:endParaRPr lang="en-US" sz="1100" dirty="0">
              <a:solidFill>
                <a:schemeClr val="tx1">
                  <a:lumMod val="85000"/>
                  <a:lumOff val="15000"/>
                </a:schemeClr>
              </a:solidFill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</p:txBody>
      </p:sp>
      <p:pic>
        <p:nvPicPr>
          <p:cNvPr id="18" name="hf_20260708_085844_aec88704-679a-4b09-a163-a58727f4453e">
            <a:hlinkClick r:id="" action="ppaction://media"/>
            <a:extLst>
              <a:ext uri="{FF2B5EF4-FFF2-40B4-BE49-F238E27FC236}">
                <a16:creationId xmlns:a16="http://schemas.microsoft.com/office/drawing/2014/main" id="{569A327B-4C8F-23A3-AA25-326B2BF18373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6437" t="3130" r="6306" b="2443"/>
          <a:stretch>
            <a:fillRect/>
          </a:stretch>
        </p:blipFill>
        <p:spPr>
          <a:xfrm>
            <a:off x="4845274" y="1746858"/>
            <a:ext cx="3779206" cy="2794483"/>
          </a:xfrm>
          <a:prstGeom prst="rect">
            <a:avLst/>
          </a:prstGeom>
          <a:ln w="19050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7" dur="15042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 mute="1">
                <p:cTn id="38" fill="hold" display="0">
                  <p:stCondLst>
                    <p:cond delay="indefinite"/>
                  </p:stCondLst>
                </p:cTn>
                <p:tgtEl>
                  <p:spTgt spid="18"/>
                </p:tgtEl>
              </p:cMediaNode>
            </p:video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>
                      <p:stCondLst>
                        <p:cond delay="0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43" dur="1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  <p:bldLst>
      <p:bldP spid="5" grpId="0" animBg="1"/>
      <p:bldP spid="3" grpId="0"/>
      <p:bldP spid="4" grpId="0"/>
      <p:bldP spid="12" grpId="0"/>
      <p:bldP spid="13" grpId="0"/>
      <p:bldP spid="14" grpId="0"/>
      <p:bldP spid="15" grpId="0"/>
      <p:bldP spid="16" grpId="0"/>
      <p:bldP spid="1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1FE30CF-1E67-1CB4-95C1-0C193CEF21C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" name="Picture 67">
            <a:extLst>
              <a:ext uri="{FF2B5EF4-FFF2-40B4-BE49-F238E27FC236}">
                <a16:creationId xmlns:a16="http://schemas.microsoft.com/office/drawing/2014/main" id="{782A1B44-6ADB-466B-D692-68B289FC3F4F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35054" b="29109"/>
          <a:stretch>
            <a:fillRect/>
          </a:stretch>
        </p:blipFill>
        <p:spPr>
          <a:xfrm>
            <a:off x="7301730" y="3922453"/>
            <a:ext cx="1382871" cy="278166"/>
          </a:xfrm>
          <a:prstGeom prst="rect">
            <a:avLst/>
          </a:prstGeom>
        </p:spPr>
      </p:pic>
      <p:sp>
        <p:nvSpPr>
          <p:cNvPr id="5" name="Text 3">
            <a:extLst>
              <a:ext uri="{FF2B5EF4-FFF2-40B4-BE49-F238E27FC236}">
                <a16:creationId xmlns:a16="http://schemas.microsoft.com/office/drawing/2014/main" id="{283C3383-7EE2-9883-C3A1-2285400429ED}"/>
              </a:ext>
            </a:extLst>
          </p:cNvPr>
          <p:cNvSpPr/>
          <p:nvPr/>
        </p:nvSpPr>
        <p:spPr>
          <a:xfrm>
            <a:off x="496119" y="1243478"/>
            <a:ext cx="8151763" cy="42520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5000"/>
              </a:lnSpc>
              <a:buNone/>
            </a:pPr>
            <a:r>
              <a:rPr lang="en-US" sz="1100" dirty="0">
                <a:latin typeface="Roboto" pitchFamily="34" charset="0"/>
                <a:ea typeface="Roboto" pitchFamily="34" charset="-122"/>
                <a:cs typeface="Roboto" pitchFamily="34" charset="-120"/>
              </a:rPr>
              <a:t>VisionIQ Technosol is associated with leading global brands across every domain we serve — ensuring best-in-class technology for every deployment.</a:t>
            </a:r>
            <a:endParaRPr lang="en-US" sz="1100" dirty="0"/>
          </a:p>
        </p:txBody>
      </p:sp>
      <p:sp>
        <p:nvSpPr>
          <p:cNvPr id="6" name="Shape 4">
            <a:extLst>
              <a:ext uri="{FF2B5EF4-FFF2-40B4-BE49-F238E27FC236}">
                <a16:creationId xmlns:a16="http://schemas.microsoft.com/office/drawing/2014/main" id="{F4C776FD-5B05-E425-DD0F-63AB7C204E96}"/>
              </a:ext>
            </a:extLst>
          </p:cNvPr>
          <p:cNvSpPr/>
          <p:nvPr/>
        </p:nvSpPr>
        <p:spPr>
          <a:xfrm>
            <a:off x="493240" y="1805097"/>
            <a:ext cx="2414066" cy="425203"/>
          </a:xfrm>
          <a:prstGeom prst="roundRect">
            <a:avLst>
              <a:gd name="adj" fmla="val 11573"/>
            </a:avLst>
          </a:prstGeom>
          <a:solidFill>
            <a:schemeClr val="accent5">
              <a:lumMod val="20000"/>
              <a:lumOff val="80000"/>
            </a:schemeClr>
          </a:solidFill>
          <a:ln w="19050">
            <a:solidFill>
              <a:schemeClr val="accent5">
                <a:lumMod val="40000"/>
                <a:lumOff val="60000"/>
              </a:schemeClr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7" name="Text 5">
            <a:extLst>
              <a:ext uri="{FF2B5EF4-FFF2-40B4-BE49-F238E27FC236}">
                <a16:creationId xmlns:a16="http://schemas.microsoft.com/office/drawing/2014/main" id="{5BFE2269-EB0D-0EC7-6BFC-F6F735CEC8A1}"/>
              </a:ext>
            </a:extLst>
          </p:cNvPr>
          <p:cNvSpPr/>
          <p:nvPr/>
        </p:nvSpPr>
        <p:spPr>
          <a:xfrm>
            <a:off x="639761" y="1951618"/>
            <a:ext cx="2100384" cy="21970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10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Video Surveillance &amp; Analytics</a:t>
            </a:r>
            <a:endParaRPr lang="en-US" sz="1100" dirty="0"/>
          </a:p>
        </p:txBody>
      </p:sp>
      <p:sp>
        <p:nvSpPr>
          <p:cNvPr id="8" name="Shape 6">
            <a:extLst>
              <a:ext uri="{FF2B5EF4-FFF2-40B4-BE49-F238E27FC236}">
                <a16:creationId xmlns:a16="http://schemas.microsoft.com/office/drawing/2014/main" id="{8D154D0B-A6B7-46DA-3D39-88BD803A30B5}"/>
              </a:ext>
            </a:extLst>
          </p:cNvPr>
          <p:cNvSpPr/>
          <p:nvPr/>
        </p:nvSpPr>
        <p:spPr>
          <a:xfrm>
            <a:off x="3369565" y="1803347"/>
            <a:ext cx="2426388" cy="425203"/>
          </a:xfrm>
          <a:prstGeom prst="roundRect">
            <a:avLst>
              <a:gd name="adj" fmla="val 11573"/>
            </a:avLst>
          </a:prstGeom>
          <a:solidFill>
            <a:schemeClr val="accent5">
              <a:lumMod val="20000"/>
              <a:lumOff val="80000"/>
            </a:schemeClr>
          </a:solidFill>
          <a:ln w="19050">
            <a:solidFill>
              <a:schemeClr val="accent5">
                <a:lumMod val="40000"/>
                <a:lumOff val="60000"/>
              </a:schemeClr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9" name="Text 7">
            <a:extLst>
              <a:ext uri="{FF2B5EF4-FFF2-40B4-BE49-F238E27FC236}">
                <a16:creationId xmlns:a16="http://schemas.microsoft.com/office/drawing/2014/main" id="{A20C717A-BD20-95A4-6A31-A21ACDE19EF6}"/>
              </a:ext>
            </a:extLst>
          </p:cNvPr>
          <p:cNvSpPr/>
          <p:nvPr/>
        </p:nvSpPr>
        <p:spPr>
          <a:xfrm>
            <a:off x="3501471" y="1949868"/>
            <a:ext cx="2026969" cy="2214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10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Access Control &amp; Biometrics</a:t>
            </a:r>
            <a:endParaRPr lang="en-US" sz="1100" dirty="0"/>
          </a:p>
        </p:txBody>
      </p:sp>
      <p:sp>
        <p:nvSpPr>
          <p:cNvPr id="10" name="Shape 8">
            <a:extLst>
              <a:ext uri="{FF2B5EF4-FFF2-40B4-BE49-F238E27FC236}">
                <a16:creationId xmlns:a16="http://schemas.microsoft.com/office/drawing/2014/main" id="{E2DBE904-712A-24FC-D78D-59AA575E4F9A}"/>
              </a:ext>
            </a:extLst>
          </p:cNvPr>
          <p:cNvSpPr/>
          <p:nvPr/>
        </p:nvSpPr>
        <p:spPr>
          <a:xfrm>
            <a:off x="6258212" y="1803347"/>
            <a:ext cx="2426389" cy="425203"/>
          </a:xfrm>
          <a:prstGeom prst="roundRect">
            <a:avLst>
              <a:gd name="adj" fmla="val 11573"/>
            </a:avLst>
          </a:prstGeom>
          <a:solidFill>
            <a:schemeClr val="accent5">
              <a:lumMod val="20000"/>
              <a:lumOff val="80000"/>
            </a:schemeClr>
          </a:solidFill>
          <a:ln w="19050">
            <a:solidFill>
              <a:schemeClr val="accent5">
                <a:lumMod val="40000"/>
                <a:lumOff val="60000"/>
              </a:schemeClr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11" name="Text 9">
            <a:extLst>
              <a:ext uri="{FF2B5EF4-FFF2-40B4-BE49-F238E27FC236}">
                <a16:creationId xmlns:a16="http://schemas.microsoft.com/office/drawing/2014/main" id="{DFE70B0C-2559-1F1F-D6A0-942B35AD4420}"/>
              </a:ext>
            </a:extLst>
          </p:cNvPr>
          <p:cNvSpPr/>
          <p:nvPr/>
        </p:nvSpPr>
        <p:spPr>
          <a:xfrm>
            <a:off x="6404733" y="1949869"/>
            <a:ext cx="1996309" cy="2214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10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IT Infrastructure</a:t>
            </a:r>
            <a:endParaRPr lang="en-US" sz="1100" dirty="0"/>
          </a:p>
        </p:txBody>
      </p:sp>
      <p:sp>
        <p:nvSpPr>
          <p:cNvPr id="12" name="Shape 10">
            <a:extLst>
              <a:ext uri="{FF2B5EF4-FFF2-40B4-BE49-F238E27FC236}">
                <a16:creationId xmlns:a16="http://schemas.microsoft.com/office/drawing/2014/main" id="{13EF6770-FFBB-031F-BA10-CD0488D1E1F9}"/>
              </a:ext>
            </a:extLst>
          </p:cNvPr>
          <p:cNvSpPr/>
          <p:nvPr/>
        </p:nvSpPr>
        <p:spPr>
          <a:xfrm>
            <a:off x="3369519" y="3235298"/>
            <a:ext cx="2426434" cy="425203"/>
          </a:xfrm>
          <a:prstGeom prst="roundRect">
            <a:avLst>
              <a:gd name="adj" fmla="val 11573"/>
            </a:avLst>
          </a:prstGeom>
          <a:solidFill>
            <a:schemeClr val="accent5">
              <a:lumMod val="20000"/>
              <a:lumOff val="80000"/>
            </a:schemeClr>
          </a:solidFill>
          <a:ln w="19050">
            <a:solidFill>
              <a:schemeClr val="accent5">
                <a:lumMod val="40000"/>
                <a:lumOff val="60000"/>
              </a:schemeClr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13" name="Text 11">
            <a:extLst>
              <a:ext uri="{FF2B5EF4-FFF2-40B4-BE49-F238E27FC236}">
                <a16:creationId xmlns:a16="http://schemas.microsoft.com/office/drawing/2014/main" id="{70A40945-F37F-8240-A49E-53E89A75A32F}"/>
              </a:ext>
            </a:extLst>
          </p:cNvPr>
          <p:cNvSpPr/>
          <p:nvPr/>
        </p:nvSpPr>
        <p:spPr>
          <a:xfrm>
            <a:off x="3516039" y="3381820"/>
            <a:ext cx="1560059" cy="2214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10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Networking &amp; Power Supply</a:t>
            </a:r>
            <a:endParaRPr lang="en-US" sz="1100" dirty="0"/>
          </a:p>
        </p:txBody>
      </p:sp>
      <p:sp>
        <p:nvSpPr>
          <p:cNvPr id="14" name="Shape 12">
            <a:extLst>
              <a:ext uri="{FF2B5EF4-FFF2-40B4-BE49-F238E27FC236}">
                <a16:creationId xmlns:a16="http://schemas.microsoft.com/office/drawing/2014/main" id="{809355BB-8F02-AAEB-B059-EF0AA0ED674F}"/>
              </a:ext>
            </a:extLst>
          </p:cNvPr>
          <p:cNvSpPr/>
          <p:nvPr/>
        </p:nvSpPr>
        <p:spPr>
          <a:xfrm>
            <a:off x="6258212" y="3235298"/>
            <a:ext cx="2426389" cy="425203"/>
          </a:xfrm>
          <a:prstGeom prst="roundRect">
            <a:avLst>
              <a:gd name="adj" fmla="val 11573"/>
            </a:avLst>
          </a:prstGeom>
          <a:solidFill>
            <a:schemeClr val="accent5">
              <a:lumMod val="20000"/>
              <a:lumOff val="80000"/>
            </a:schemeClr>
          </a:solidFill>
          <a:ln w="19050">
            <a:solidFill>
              <a:schemeClr val="accent5">
                <a:lumMod val="40000"/>
                <a:lumOff val="60000"/>
              </a:schemeClr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15" name="Text 13">
            <a:extLst>
              <a:ext uri="{FF2B5EF4-FFF2-40B4-BE49-F238E27FC236}">
                <a16:creationId xmlns:a16="http://schemas.microsoft.com/office/drawing/2014/main" id="{56D89C6B-DD98-82EA-44F9-704F3F917A20}"/>
              </a:ext>
            </a:extLst>
          </p:cNvPr>
          <p:cNvSpPr/>
          <p:nvPr/>
        </p:nvSpPr>
        <p:spPr>
          <a:xfrm>
            <a:off x="6404733" y="3381819"/>
            <a:ext cx="1642933" cy="2214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10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Cybersecurity Partners</a:t>
            </a:r>
            <a:endParaRPr lang="en-US" sz="1100" dirty="0"/>
          </a:p>
        </p:txBody>
      </p:sp>
      <p:sp>
        <p:nvSpPr>
          <p:cNvPr id="18" name="Text 2">
            <a:extLst>
              <a:ext uri="{FF2B5EF4-FFF2-40B4-BE49-F238E27FC236}">
                <a16:creationId xmlns:a16="http://schemas.microsoft.com/office/drawing/2014/main" id="{FD8BC52C-B7E5-3924-0214-44595B25649B}"/>
              </a:ext>
            </a:extLst>
          </p:cNvPr>
          <p:cNvSpPr/>
          <p:nvPr/>
        </p:nvSpPr>
        <p:spPr>
          <a:xfrm>
            <a:off x="496119" y="793544"/>
            <a:ext cx="2973642" cy="42914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700" dirty="0">
                <a:solidFill>
                  <a:srgbClr val="2E3C4E"/>
                </a:solidFill>
                <a:latin typeface="Bahnschrift Light Condensed" panose="020B0502040204020203" pitchFamily="34" charset="0"/>
                <a:ea typeface="Host Grotesk Medium" pitchFamily="34" charset="-122"/>
                <a:cs typeface="Host Grotesk Medium" pitchFamily="34" charset="-120"/>
              </a:rPr>
              <a:t>Trusted Global Suppliers</a:t>
            </a:r>
            <a:endParaRPr lang="en-US" sz="2700" dirty="0">
              <a:latin typeface="Bahnschrift Light Condensed" panose="020B0502040204020203" pitchFamily="34" charset="0"/>
            </a:endParaRPr>
          </a:p>
        </p:txBody>
      </p:sp>
      <p:sp>
        <p:nvSpPr>
          <p:cNvPr id="20" name="Text 1">
            <a:extLst>
              <a:ext uri="{FF2B5EF4-FFF2-40B4-BE49-F238E27FC236}">
                <a16:creationId xmlns:a16="http://schemas.microsoft.com/office/drawing/2014/main" id="{5F103B07-9BFD-6BB7-DAFC-E2B21BACA0EE}"/>
              </a:ext>
            </a:extLst>
          </p:cNvPr>
          <p:cNvSpPr/>
          <p:nvPr/>
        </p:nvSpPr>
        <p:spPr>
          <a:xfrm>
            <a:off x="578495" y="579078"/>
            <a:ext cx="1457623" cy="16214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23000"/>
              </a:lnSpc>
              <a:buNone/>
            </a:pPr>
            <a:r>
              <a:rPr lang="en-US" sz="850" spc="300" dirty="0">
                <a:solidFill>
                  <a:srgbClr val="384653"/>
                </a:solidFill>
                <a:latin typeface="Arial" panose="020B0604020202020204" pitchFamily="34" charset="0"/>
                <a:ea typeface="Roboto" pitchFamily="34" charset="-122"/>
                <a:cs typeface="Arial" panose="020B0604020202020204" pitchFamily="34" charset="0"/>
              </a:rPr>
              <a:t>BRAND PARTNERS</a:t>
            </a:r>
            <a:endParaRPr lang="en-US" sz="850" spc="3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15F05B02-0F0B-3EFF-F10B-017E61BC4020}"/>
              </a:ext>
            </a:extLst>
          </p:cNvPr>
          <p:cNvSpPr txBox="1"/>
          <p:nvPr/>
        </p:nvSpPr>
        <p:spPr>
          <a:xfrm>
            <a:off x="390054" y="4738667"/>
            <a:ext cx="748146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dirty="0"/>
              <a:t>7</a:t>
            </a:r>
            <a:endParaRPr lang="en-IN" sz="900" dirty="0"/>
          </a:p>
        </p:txBody>
      </p:sp>
      <p:pic>
        <p:nvPicPr>
          <p:cNvPr id="3" name="Graphic 2" descr="24/7 Enterprise Video Surveillance | American Dynamics">
            <a:extLst>
              <a:ext uri="{FF2B5EF4-FFF2-40B4-BE49-F238E27FC236}">
                <a16:creationId xmlns:a16="http://schemas.microsoft.com/office/drawing/2014/main" id="{AA856C8F-71C2-E73E-4EBE-A188B9070777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627390" y="3138427"/>
            <a:ext cx="1231710" cy="335775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815EF6E7-1EA2-C01B-B53C-19E956E2192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3240" y="2351531"/>
            <a:ext cx="1010066" cy="568162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D93A8B83-D6C9-3801-679F-5A674C4408B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11277" y="3715616"/>
            <a:ext cx="820241" cy="244423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E19EF89A-EBAF-68DA-A95C-CF9A91CF708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740779" y="3677354"/>
            <a:ext cx="999365" cy="320945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16B2CEC6-313C-8DBD-A085-532FDFEBCCC2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872555" y="2580645"/>
            <a:ext cx="735814" cy="257535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672869E0-2A45-1814-5F11-8CA85F4C403A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96120" y="3201329"/>
            <a:ext cx="850557" cy="214368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B61C40EF-4317-D563-1792-DFFFB62B652D}"/>
              </a:ext>
            </a:extLst>
          </p:cNvPr>
          <p:cNvPicPr>
            <a:picLocks noChangeAspect="1"/>
          </p:cNvPicPr>
          <p:nvPr/>
        </p:nvPicPr>
        <p:blipFill>
          <a:blip r:embed="rId10"/>
          <a:srcRect t="19536" b="23531"/>
          <a:stretch>
            <a:fillRect/>
          </a:stretch>
        </p:blipFill>
        <p:spPr>
          <a:xfrm>
            <a:off x="1041030" y="4027900"/>
            <a:ext cx="1172719" cy="667656"/>
          </a:xfrm>
          <a:prstGeom prst="rect">
            <a:avLst/>
          </a:prstGeom>
        </p:spPr>
      </p:pic>
      <p:cxnSp>
        <p:nvCxnSpPr>
          <p:cNvPr id="34" name="Straight Connector 33">
            <a:extLst>
              <a:ext uri="{FF2B5EF4-FFF2-40B4-BE49-F238E27FC236}">
                <a16:creationId xmlns:a16="http://schemas.microsoft.com/office/drawing/2014/main" id="{2409D40B-986D-1573-CCB3-0AE2052FE4A6}"/>
              </a:ext>
            </a:extLst>
          </p:cNvPr>
          <p:cNvCxnSpPr>
            <a:cxnSpLocks/>
          </p:cNvCxnSpPr>
          <p:nvPr/>
        </p:nvCxnSpPr>
        <p:spPr>
          <a:xfrm>
            <a:off x="3132083" y="1805097"/>
            <a:ext cx="0" cy="2858929"/>
          </a:xfrm>
          <a:prstGeom prst="line">
            <a:avLst/>
          </a:prstGeom>
          <a:ln w="12700">
            <a:solidFill>
              <a:schemeClr val="accent5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9" name="Picture 38">
            <a:extLst>
              <a:ext uri="{FF2B5EF4-FFF2-40B4-BE49-F238E27FC236}">
                <a16:creationId xmlns:a16="http://schemas.microsoft.com/office/drawing/2014/main" id="{8D2EE81C-ACFB-F2E9-B013-C158DC5B5C0B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483430" y="2707230"/>
            <a:ext cx="1378132" cy="352936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03DB538F-E1B9-49D7-DB56-F6C503B3FFD9}"/>
              </a:ext>
            </a:extLst>
          </p:cNvPr>
          <p:cNvPicPr>
            <a:picLocks noChangeAspect="1"/>
          </p:cNvPicPr>
          <p:nvPr/>
        </p:nvPicPr>
        <p:blipFill>
          <a:blip r:embed="rId12"/>
          <a:srcRect t="16595" b="45994"/>
          <a:stretch>
            <a:fillRect/>
          </a:stretch>
        </p:blipFill>
        <p:spPr>
          <a:xfrm>
            <a:off x="3323241" y="2770686"/>
            <a:ext cx="988257" cy="205403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C96A3E2C-1FF4-9A9C-54E3-A55D860CCFCB}"/>
              </a:ext>
            </a:extLst>
          </p:cNvPr>
          <p:cNvPicPr>
            <a:picLocks noChangeAspect="1"/>
          </p:cNvPicPr>
          <p:nvPr/>
        </p:nvPicPr>
        <p:blipFill>
          <a:blip r:embed="rId13"/>
          <a:srcRect l="343" t="31785" r="-1" b="31386"/>
          <a:stretch>
            <a:fillRect/>
          </a:stretch>
        </p:blipFill>
        <p:spPr>
          <a:xfrm>
            <a:off x="3662822" y="2380906"/>
            <a:ext cx="1818356" cy="269494"/>
          </a:xfrm>
          <a:prstGeom prst="rect">
            <a:avLst/>
          </a:prstGeom>
        </p:spPr>
      </p:pic>
      <p:cxnSp>
        <p:nvCxnSpPr>
          <p:cNvPr id="46" name="Straight Connector 45">
            <a:extLst>
              <a:ext uri="{FF2B5EF4-FFF2-40B4-BE49-F238E27FC236}">
                <a16:creationId xmlns:a16="http://schemas.microsoft.com/office/drawing/2014/main" id="{6FBC2760-140E-925B-16C5-BE6AFEE799BB}"/>
              </a:ext>
            </a:extLst>
          </p:cNvPr>
          <p:cNvCxnSpPr>
            <a:cxnSpLocks/>
          </p:cNvCxnSpPr>
          <p:nvPr/>
        </p:nvCxnSpPr>
        <p:spPr>
          <a:xfrm>
            <a:off x="6038193" y="1803347"/>
            <a:ext cx="0" cy="2860679"/>
          </a:xfrm>
          <a:prstGeom prst="line">
            <a:avLst/>
          </a:prstGeom>
          <a:ln w="12700">
            <a:solidFill>
              <a:schemeClr val="accent5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0" name="Picture 49">
            <a:extLst>
              <a:ext uri="{FF2B5EF4-FFF2-40B4-BE49-F238E27FC236}">
                <a16:creationId xmlns:a16="http://schemas.microsoft.com/office/drawing/2014/main" id="{B6F4C8CB-A7BC-43C6-1131-2C78F233DFC5}"/>
              </a:ext>
            </a:extLst>
          </p:cNvPr>
          <p:cNvPicPr>
            <a:picLocks noChangeAspect="1"/>
          </p:cNvPicPr>
          <p:nvPr/>
        </p:nvPicPr>
        <p:blipFill>
          <a:blip r:embed="rId14"/>
          <a:srcRect t="20673" b="38242"/>
          <a:stretch>
            <a:fillRect/>
          </a:stretch>
        </p:blipFill>
        <p:spPr>
          <a:xfrm>
            <a:off x="4748631" y="4319688"/>
            <a:ext cx="1042498" cy="240926"/>
          </a:xfrm>
          <a:prstGeom prst="rect">
            <a:avLst/>
          </a:prstGeom>
        </p:spPr>
      </p:pic>
      <p:pic>
        <p:nvPicPr>
          <p:cNvPr id="52" name="Picture 51">
            <a:extLst>
              <a:ext uri="{FF2B5EF4-FFF2-40B4-BE49-F238E27FC236}">
                <a16:creationId xmlns:a16="http://schemas.microsoft.com/office/drawing/2014/main" id="{E5165B14-DABE-907B-FFDE-FDEFA0C6CEAE}"/>
              </a:ext>
            </a:extLst>
          </p:cNvPr>
          <p:cNvPicPr>
            <a:picLocks noChangeAspect="1"/>
          </p:cNvPicPr>
          <p:nvPr/>
        </p:nvPicPr>
        <p:blipFill>
          <a:blip r:embed="rId15"/>
          <a:srcRect t="21741" b="16601"/>
          <a:stretch>
            <a:fillRect/>
          </a:stretch>
        </p:blipFill>
        <p:spPr>
          <a:xfrm>
            <a:off x="3524023" y="4278197"/>
            <a:ext cx="904950" cy="313011"/>
          </a:xfrm>
          <a:prstGeom prst="rect">
            <a:avLst/>
          </a:prstGeom>
        </p:spPr>
      </p:pic>
      <p:pic>
        <p:nvPicPr>
          <p:cNvPr id="54" name="Picture 53">
            <a:extLst>
              <a:ext uri="{FF2B5EF4-FFF2-40B4-BE49-F238E27FC236}">
                <a16:creationId xmlns:a16="http://schemas.microsoft.com/office/drawing/2014/main" id="{92C45101-EC8E-04D5-80D7-9DFB1684FA7D}"/>
              </a:ext>
            </a:extLst>
          </p:cNvPr>
          <p:cNvPicPr>
            <a:picLocks noChangeAspect="1"/>
          </p:cNvPicPr>
          <p:nvPr/>
        </p:nvPicPr>
        <p:blipFill>
          <a:blip r:embed="rId16"/>
          <a:srcRect t="24581" b="23360"/>
          <a:stretch>
            <a:fillRect/>
          </a:stretch>
        </p:blipFill>
        <p:spPr>
          <a:xfrm>
            <a:off x="4693333" y="3802525"/>
            <a:ext cx="1112216" cy="386011"/>
          </a:xfrm>
          <a:prstGeom prst="rect">
            <a:avLst/>
          </a:prstGeom>
        </p:spPr>
      </p:pic>
      <p:pic>
        <p:nvPicPr>
          <p:cNvPr id="56" name="Picture 55">
            <a:extLst>
              <a:ext uri="{FF2B5EF4-FFF2-40B4-BE49-F238E27FC236}">
                <a16:creationId xmlns:a16="http://schemas.microsoft.com/office/drawing/2014/main" id="{85E1CF86-1391-DDCC-D99F-EADF59E18F88}"/>
              </a:ext>
            </a:extLst>
          </p:cNvPr>
          <p:cNvPicPr>
            <a:picLocks noChangeAspect="1"/>
          </p:cNvPicPr>
          <p:nvPr/>
        </p:nvPicPr>
        <p:blipFill>
          <a:blip r:embed="rId17"/>
          <a:srcRect t="4353" b="15892"/>
          <a:stretch>
            <a:fillRect/>
          </a:stretch>
        </p:blipFill>
        <p:spPr>
          <a:xfrm>
            <a:off x="3344755" y="3836355"/>
            <a:ext cx="1126536" cy="318352"/>
          </a:xfrm>
          <a:prstGeom prst="rect">
            <a:avLst/>
          </a:prstGeom>
        </p:spPr>
      </p:pic>
      <p:pic>
        <p:nvPicPr>
          <p:cNvPr id="58" name="Picture 57">
            <a:extLst>
              <a:ext uri="{FF2B5EF4-FFF2-40B4-BE49-F238E27FC236}">
                <a16:creationId xmlns:a16="http://schemas.microsoft.com/office/drawing/2014/main" id="{9F98B4E6-CCB2-6E22-8A81-09FFABE605B4}"/>
              </a:ext>
            </a:extLst>
          </p:cNvPr>
          <p:cNvPicPr>
            <a:picLocks noChangeAspect="1"/>
          </p:cNvPicPr>
          <p:nvPr/>
        </p:nvPicPr>
        <p:blipFill>
          <a:blip r:embed="rId18"/>
          <a:srcRect l="3217" r="3219"/>
          <a:stretch>
            <a:fillRect/>
          </a:stretch>
        </p:blipFill>
        <p:spPr>
          <a:xfrm>
            <a:off x="7111003" y="2761445"/>
            <a:ext cx="922328" cy="298721"/>
          </a:xfrm>
          <a:prstGeom prst="rect">
            <a:avLst/>
          </a:prstGeom>
        </p:spPr>
      </p:pic>
      <p:pic>
        <p:nvPicPr>
          <p:cNvPr id="60" name="Picture 59">
            <a:extLst>
              <a:ext uri="{FF2B5EF4-FFF2-40B4-BE49-F238E27FC236}">
                <a16:creationId xmlns:a16="http://schemas.microsoft.com/office/drawing/2014/main" id="{EEE8BAD7-300A-E08E-AB39-F04EA121AD3B}"/>
              </a:ext>
            </a:extLst>
          </p:cNvPr>
          <p:cNvPicPr>
            <a:picLocks noChangeAspect="1"/>
          </p:cNvPicPr>
          <p:nvPr/>
        </p:nvPicPr>
        <p:blipFill>
          <a:blip r:embed="rId19"/>
          <a:srcRect b="34105"/>
          <a:stretch>
            <a:fillRect/>
          </a:stretch>
        </p:blipFill>
        <p:spPr>
          <a:xfrm>
            <a:off x="6404733" y="2425783"/>
            <a:ext cx="1167434" cy="257942"/>
          </a:xfrm>
          <a:prstGeom prst="rect">
            <a:avLst/>
          </a:prstGeom>
        </p:spPr>
      </p:pic>
      <p:pic>
        <p:nvPicPr>
          <p:cNvPr id="62" name="Picture 61">
            <a:extLst>
              <a:ext uri="{FF2B5EF4-FFF2-40B4-BE49-F238E27FC236}">
                <a16:creationId xmlns:a16="http://schemas.microsoft.com/office/drawing/2014/main" id="{2B575319-5EE3-73CC-D7F9-EA7742A89A25}"/>
              </a:ext>
            </a:extLst>
          </p:cNvPr>
          <p:cNvPicPr>
            <a:picLocks noChangeAspect="1"/>
          </p:cNvPicPr>
          <p:nvPr/>
        </p:nvPicPr>
        <p:blipFill>
          <a:blip r:embed="rId20"/>
          <a:srcRect t="11258" b="11258"/>
          <a:stretch>
            <a:fillRect/>
          </a:stretch>
        </p:blipFill>
        <p:spPr>
          <a:xfrm>
            <a:off x="8047666" y="2380906"/>
            <a:ext cx="583686" cy="452258"/>
          </a:xfrm>
          <a:prstGeom prst="rect">
            <a:avLst/>
          </a:prstGeom>
        </p:spPr>
      </p:pic>
      <p:pic>
        <p:nvPicPr>
          <p:cNvPr id="64" name="Picture 63">
            <a:extLst>
              <a:ext uri="{FF2B5EF4-FFF2-40B4-BE49-F238E27FC236}">
                <a16:creationId xmlns:a16="http://schemas.microsoft.com/office/drawing/2014/main" id="{660EE7C1-827A-17B2-EAE4-B7BE56CA07A5}"/>
              </a:ext>
            </a:extLst>
          </p:cNvPr>
          <p:cNvPicPr>
            <a:picLocks noChangeAspect="1"/>
          </p:cNvPicPr>
          <p:nvPr/>
        </p:nvPicPr>
        <p:blipFill>
          <a:blip r:embed="rId21"/>
          <a:srcRect l="5024" t="4366" r="5425" b="4448"/>
          <a:stretch>
            <a:fillRect/>
          </a:stretch>
        </p:blipFill>
        <p:spPr>
          <a:xfrm>
            <a:off x="6238520" y="3922453"/>
            <a:ext cx="830565" cy="232254"/>
          </a:xfrm>
          <a:prstGeom prst="rect">
            <a:avLst/>
          </a:prstGeom>
        </p:spPr>
      </p:pic>
      <p:pic>
        <p:nvPicPr>
          <p:cNvPr id="66" name="Picture 65">
            <a:extLst>
              <a:ext uri="{FF2B5EF4-FFF2-40B4-BE49-F238E27FC236}">
                <a16:creationId xmlns:a16="http://schemas.microsoft.com/office/drawing/2014/main" id="{30418B01-B74C-6638-74B0-B63A9324A414}"/>
              </a:ext>
            </a:extLst>
          </p:cNvPr>
          <p:cNvPicPr>
            <a:picLocks noChangeAspect="1"/>
          </p:cNvPicPr>
          <p:nvPr/>
        </p:nvPicPr>
        <p:blipFill>
          <a:blip r:embed="rId22"/>
          <a:srcRect t="55036" b="18398"/>
          <a:stretch>
            <a:fillRect/>
          </a:stretch>
        </p:blipFill>
        <p:spPr>
          <a:xfrm>
            <a:off x="6396934" y="4279814"/>
            <a:ext cx="2011905" cy="1773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14617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9" grpId="0" animBg="1"/>
      <p:bldP spid="11" grpId="0" animBg="1"/>
      <p:bldP spid="13" grpId="0" animBg="1"/>
      <p:bldP spid="1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3"/>
          <p:cNvSpPr/>
          <p:nvPr/>
        </p:nvSpPr>
        <p:spPr>
          <a:xfrm>
            <a:off x="496119" y="1275008"/>
            <a:ext cx="8151763" cy="42520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>
              <a:lnSpc>
                <a:spcPct val="94000"/>
              </a:lnSpc>
            </a:pPr>
            <a:r>
              <a:rPr lang="en-US" sz="1100" dirty="0" err="1">
                <a:solidFill>
                  <a:srgbClr val="384653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VisionIQ</a:t>
            </a:r>
            <a:r>
              <a:rPr lang="en-US" sz="1100" dirty="0">
                <a:solidFill>
                  <a:srgbClr val="384653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 </a:t>
            </a:r>
            <a:r>
              <a:rPr lang="en-US" sz="1100" dirty="0" err="1">
                <a:solidFill>
                  <a:srgbClr val="384653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Technosol</a:t>
            </a:r>
            <a:r>
              <a:rPr lang="en-US" sz="1100" dirty="0">
                <a:solidFill>
                  <a:srgbClr val="384653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 delivers tailored security and safety solutions across a wide spectrum of industries — from critical national infrastructure to commercial enterprises.</a:t>
            </a:r>
            <a:endParaRPr lang="en-US" sz="1100" dirty="0"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</p:txBody>
      </p:sp>
      <p:sp>
        <p:nvSpPr>
          <p:cNvPr id="18" name="Text 2">
            <a:extLst>
              <a:ext uri="{FF2B5EF4-FFF2-40B4-BE49-F238E27FC236}">
                <a16:creationId xmlns:a16="http://schemas.microsoft.com/office/drawing/2014/main" id="{1D25D151-D95C-E11E-8F31-657182F75B6D}"/>
              </a:ext>
            </a:extLst>
          </p:cNvPr>
          <p:cNvSpPr/>
          <p:nvPr/>
        </p:nvSpPr>
        <p:spPr>
          <a:xfrm>
            <a:off x="496119" y="793544"/>
            <a:ext cx="4725962" cy="42914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700" dirty="0">
                <a:solidFill>
                  <a:srgbClr val="2E3C4E"/>
                </a:solidFill>
                <a:latin typeface="Bahnschrift Light Condensed" panose="020B0502040204020203" pitchFamily="34" charset="0"/>
                <a:ea typeface="Host Grotesk Medium" pitchFamily="34" charset="-122"/>
                <a:cs typeface="Host Grotesk Medium" pitchFamily="34" charset="-120"/>
              </a:rPr>
              <a:t>Our Customers</a:t>
            </a:r>
            <a:endParaRPr lang="en-US" sz="2700" dirty="0">
              <a:latin typeface="Bahnschrift Light Condensed" panose="020B0502040204020203" pitchFamily="34" charset="0"/>
            </a:endParaRPr>
          </a:p>
        </p:txBody>
      </p:sp>
      <p:sp>
        <p:nvSpPr>
          <p:cNvPr id="20" name="Text 1">
            <a:extLst>
              <a:ext uri="{FF2B5EF4-FFF2-40B4-BE49-F238E27FC236}">
                <a16:creationId xmlns:a16="http://schemas.microsoft.com/office/drawing/2014/main" id="{EFFEF407-D0A5-6344-4648-AAFA95FE111B}"/>
              </a:ext>
            </a:extLst>
          </p:cNvPr>
          <p:cNvSpPr/>
          <p:nvPr/>
        </p:nvSpPr>
        <p:spPr>
          <a:xfrm>
            <a:off x="578495" y="579078"/>
            <a:ext cx="1457623" cy="16214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23000"/>
              </a:lnSpc>
              <a:buNone/>
            </a:pPr>
            <a:r>
              <a:rPr lang="en-US" sz="850" spc="300" dirty="0">
                <a:solidFill>
                  <a:srgbClr val="384653"/>
                </a:solidFill>
                <a:latin typeface="Arial" panose="020B0604020202020204" pitchFamily="34" charset="0"/>
                <a:ea typeface="Roboto" pitchFamily="34" charset="-122"/>
                <a:cs typeface="Arial" panose="020B0604020202020204" pitchFamily="34" charset="0"/>
              </a:rPr>
              <a:t>BRAND PARTNERS</a:t>
            </a:r>
            <a:endParaRPr lang="en-US" sz="850" spc="3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6DAC56E2-1F93-AFD7-7165-CF7F6D689868}"/>
              </a:ext>
            </a:extLst>
          </p:cNvPr>
          <p:cNvSpPr txBox="1"/>
          <p:nvPr/>
        </p:nvSpPr>
        <p:spPr>
          <a:xfrm>
            <a:off x="390054" y="4738667"/>
            <a:ext cx="748146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dirty="0"/>
              <a:t>7</a:t>
            </a:r>
            <a:endParaRPr lang="en-IN" sz="900" dirty="0"/>
          </a:p>
        </p:txBody>
      </p:sp>
      <p:sp>
        <p:nvSpPr>
          <p:cNvPr id="22" name="Shape 4">
            <a:extLst>
              <a:ext uri="{FF2B5EF4-FFF2-40B4-BE49-F238E27FC236}">
                <a16:creationId xmlns:a16="http://schemas.microsoft.com/office/drawing/2014/main" id="{C2DF878F-5A9F-9F07-58BC-C5F1574CF9B1}"/>
              </a:ext>
            </a:extLst>
          </p:cNvPr>
          <p:cNvSpPr/>
          <p:nvPr/>
        </p:nvSpPr>
        <p:spPr>
          <a:xfrm>
            <a:off x="493240" y="1805097"/>
            <a:ext cx="2240367" cy="245789"/>
          </a:xfrm>
          <a:prstGeom prst="roundRect">
            <a:avLst>
              <a:gd name="adj" fmla="val 11573"/>
            </a:avLst>
          </a:prstGeom>
          <a:solidFill>
            <a:schemeClr val="accent2">
              <a:lumMod val="20000"/>
              <a:lumOff val="80000"/>
            </a:schemeClr>
          </a:solidFill>
          <a:ln w="19050">
            <a:solidFill>
              <a:schemeClr val="accent2">
                <a:lumMod val="60000"/>
                <a:lumOff val="40000"/>
              </a:schemeClr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23" name="Text 5">
            <a:extLst>
              <a:ext uri="{FF2B5EF4-FFF2-40B4-BE49-F238E27FC236}">
                <a16:creationId xmlns:a16="http://schemas.microsoft.com/office/drawing/2014/main" id="{EEE2BC81-8DD2-B77A-37C3-7D1ED278CF7C}"/>
              </a:ext>
            </a:extLst>
          </p:cNvPr>
          <p:cNvSpPr/>
          <p:nvPr/>
        </p:nvSpPr>
        <p:spPr>
          <a:xfrm>
            <a:off x="639761" y="1846518"/>
            <a:ext cx="2100384" cy="21970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10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Commercial Infrastructure</a:t>
            </a:r>
            <a:endParaRPr lang="en-US" sz="1100" dirty="0"/>
          </a:p>
        </p:txBody>
      </p:sp>
      <p:sp>
        <p:nvSpPr>
          <p:cNvPr id="24" name="Shape 6">
            <a:extLst>
              <a:ext uri="{FF2B5EF4-FFF2-40B4-BE49-F238E27FC236}">
                <a16:creationId xmlns:a16="http://schemas.microsoft.com/office/drawing/2014/main" id="{18F99B6F-785F-EFB9-A776-E76E5F69CF8B}"/>
              </a:ext>
            </a:extLst>
          </p:cNvPr>
          <p:cNvSpPr/>
          <p:nvPr/>
        </p:nvSpPr>
        <p:spPr>
          <a:xfrm>
            <a:off x="493240" y="2842110"/>
            <a:ext cx="2251802" cy="245789"/>
          </a:xfrm>
          <a:prstGeom prst="roundRect">
            <a:avLst>
              <a:gd name="adj" fmla="val 11573"/>
            </a:avLst>
          </a:prstGeom>
          <a:solidFill>
            <a:schemeClr val="accent2">
              <a:lumMod val="20000"/>
              <a:lumOff val="80000"/>
            </a:schemeClr>
          </a:solidFill>
          <a:ln w="19050">
            <a:solidFill>
              <a:schemeClr val="accent2">
                <a:lumMod val="60000"/>
                <a:lumOff val="40000"/>
              </a:schemeClr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25" name="Text 7">
            <a:extLst>
              <a:ext uri="{FF2B5EF4-FFF2-40B4-BE49-F238E27FC236}">
                <a16:creationId xmlns:a16="http://schemas.microsoft.com/office/drawing/2014/main" id="{48E0C68A-D90D-E1AE-877F-7531E66AE8B2}"/>
              </a:ext>
            </a:extLst>
          </p:cNvPr>
          <p:cNvSpPr/>
          <p:nvPr/>
        </p:nvSpPr>
        <p:spPr>
          <a:xfrm>
            <a:off x="625146" y="2883531"/>
            <a:ext cx="2026969" cy="2214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10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IT, Technology &amp; Electronics</a:t>
            </a:r>
            <a:endParaRPr lang="en-US" sz="1100" dirty="0"/>
          </a:p>
        </p:txBody>
      </p:sp>
      <p:sp>
        <p:nvSpPr>
          <p:cNvPr id="26" name="Shape 8">
            <a:extLst>
              <a:ext uri="{FF2B5EF4-FFF2-40B4-BE49-F238E27FC236}">
                <a16:creationId xmlns:a16="http://schemas.microsoft.com/office/drawing/2014/main" id="{079AF518-B79F-8CC9-AC42-528D5AFF5EFA}"/>
              </a:ext>
            </a:extLst>
          </p:cNvPr>
          <p:cNvSpPr/>
          <p:nvPr/>
        </p:nvSpPr>
        <p:spPr>
          <a:xfrm>
            <a:off x="3358805" y="1803347"/>
            <a:ext cx="2251803" cy="245789"/>
          </a:xfrm>
          <a:prstGeom prst="roundRect">
            <a:avLst>
              <a:gd name="adj" fmla="val 11573"/>
            </a:avLst>
          </a:prstGeom>
          <a:solidFill>
            <a:schemeClr val="accent2">
              <a:lumMod val="20000"/>
              <a:lumOff val="80000"/>
            </a:schemeClr>
          </a:solidFill>
          <a:ln w="19050">
            <a:solidFill>
              <a:schemeClr val="accent2">
                <a:lumMod val="60000"/>
                <a:lumOff val="40000"/>
              </a:schemeClr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27" name="Text 9">
            <a:extLst>
              <a:ext uri="{FF2B5EF4-FFF2-40B4-BE49-F238E27FC236}">
                <a16:creationId xmlns:a16="http://schemas.microsoft.com/office/drawing/2014/main" id="{F7BF0601-0DA4-83DC-8EEE-9F5731A949FD}"/>
              </a:ext>
            </a:extLst>
          </p:cNvPr>
          <p:cNvSpPr/>
          <p:nvPr/>
        </p:nvSpPr>
        <p:spPr>
          <a:xfrm>
            <a:off x="3505326" y="1844769"/>
            <a:ext cx="1996309" cy="2214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10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Global Accounts</a:t>
            </a:r>
            <a:endParaRPr lang="en-US" sz="1100" dirty="0"/>
          </a:p>
        </p:txBody>
      </p:sp>
      <p:sp>
        <p:nvSpPr>
          <p:cNvPr id="28" name="Shape 10">
            <a:extLst>
              <a:ext uri="{FF2B5EF4-FFF2-40B4-BE49-F238E27FC236}">
                <a16:creationId xmlns:a16="http://schemas.microsoft.com/office/drawing/2014/main" id="{167FB85D-0C17-52B1-64BC-B28593A4B7A0}"/>
              </a:ext>
            </a:extLst>
          </p:cNvPr>
          <p:cNvSpPr/>
          <p:nvPr/>
        </p:nvSpPr>
        <p:spPr>
          <a:xfrm>
            <a:off x="3357199" y="3542697"/>
            <a:ext cx="2251845" cy="245789"/>
          </a:xfrm>
          <a:prstGeom prst="roundRect">
            <a:avLst>
              <a:gd name="adj" fmla="val 11573"/>
            </a:avLst>
          </a:prstGeom>
          <a:solidFill>
            <a:schemeClr val="accent2">
              <a:lumMod val="20000"/>
              <a:lumOff val="80000"/>
            </a:schemeClr>
          </a:solidFill>
          <a:ln w="19050">
            <a:solidFill>
              <a:schemeClr val="accent2">
                <a:lumMod val="60000"/>
                <a:lumOff val="40000"/>
              </a:schemeClr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29" name="Text 11">
            <a:extLst>
              <a:ext uri="{FF2B5EF4-FFF2-40B4-BE49-F238E27FC236}">
                <a16:creationId xmlns:a16="http://schemas.microsoft.com/office/drawing/2014/main" id="{5397E234-FCEA-FDE1-12D0-C5FE801853AF}"/>
              </a:ext>
            </a:extLst>
          </p:cNvPr>
          <p:cNvSpPr/>
          <p:nvPr/>
        </p:nvSpPr>
        <p:spPr>
          <a:xfrm>
            <a:off x="3503719" y="3584119"/>
            <a:ext cx="1560059" cy="2214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10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Power, Oil &amp; Gas</a:t>
            </a:r>
            <a:endParaRPr lang="en-US" sz="1100" dirty="0"/>
          </a:p>
        </p:txBody>
      </p:sp>
      <p:sp>
        <p:nvSpPr>
          <p:cNvPr id="30" name="Shape 12">
            <a:extLst>
              <a:ext uri="{FF2B5EF4-FFF2-40B4-BE49-F238E27FC236}">
                <a16:creationId xmlns:a16="http://schemas.microsoft.com/office/drawing/2014/main" id="{77004714-4B36-E47B-B01C-B08B87E3221C}"/>
              </a:ext>
            </a:extLst>
          </p:cNvPr>
          <p:cNvSpPr/>
          <p:nvPr/>
        </p:nvSpPr>
        <p:spPr>
          <a:xfrm>
            <a:off x="6126833" y="1805097"/>
            <a:ext cx="2251803" cy="245789"/>
          </a:xfrm>
          <a:prstGeom prst="roundRect">
            <a:avLst>
              <a:gd name="adj" fmla="val 11573"/>
            </a:avLst>
          </a:prstGeom>
          <a:solidFill>
            <a:schemeClr val="accent2">
              <a:lumMod val="20000"/>
              <a:lumOff val="80000"/>
            </a:schemeClr>
          </a:solidFill>
          <a:ln w="19050">
            <a:solidFill>
              <a:schemeClr val="accent2">
                <a:lumMod val="60000"/>
                <a:lumOff val="40000"/>
              </a:schemeClr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31" name="Text 13">
            <a:extLst>
              <a:ext uri="{FF2B5EF4-FFF2-40B4-BE49-F238E27FC236}">
                <a16:creationId xmlns:a16="http://schemas.microsoft.com/office/drawing/2014/main" id="{D9D27249-B0F4-477D-EB92-8F037AA48353}"/>
              </a:ext>
            </a:extLst>
          </p:cNvPr>
          <p:cNvSpPr/>
          <p:nvPr/>
        </p:nvSpPr>
        <p:spPr>
          <a:xfrm>
            <a:off x="6273354" y="1846518"/>
            <a:ext cx="1642933" cy="2214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10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Retail &amp; Consumer Goods</a:t>
            </a:r>
            <a:endParaRPr lang="en-US" sz="1100" dirty="0"/>
          </a:p>
        </p:txBody>
      </p:sp>
      <p:sp>
        <p:nvSpPr>
          <p:cNvPr id="32" name="Shape 10">
            <a:extLst>
              <a:ext uri="{FF2B5EF4-FFF2-40B4-BE49-F238E27FC236}">
                <a16:creationId xmlns:a16="http://schemas.microsoft.com/office/drawing/2014/main" id="{C0E667E1-9BBF-BBB9-AC6D-86334CBA20FF}"/>
              </a:ext>
            </a:extLst>
          </p:cNvPr>
          <p:cNvSpPr/>
          <p:nvPr/>
        </p:nvSpPr>
        <p:spPr>
          <a:xfrm>
            <a:off x="6126791" y="2966957"/>
            <a:ext cx="2251845" cy="245789"/>
          </a:xfrm>
          <a:prstGeom prst="roundRect">
            <a:avLst>
              <a:gd name="adj" fmla="val 11573"/>
            </a:avLst>
          </a:prstGeom>
          <a:solidFill>
            <a:schemeClr val="accent2">
              <a:lumMod val="20000"/>
              <a:lumOff val="80000"/>
            </a:schemeClr>
          </a:solidFill>
          <a:ln w="19050">
            <a:solidFill>
              <a:schemeClr val="accent2">
                <a:lumMod val="60000"/>
                <a:lumOff val="40000"/>
              </a:schemeClr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33" name="Text 11">
            <a:extLst>
              <a:ext uri="{FF2B5EF4-FFF2-40B4-BE49-F238E27FC236}">
                <a16:creationId xmlns:a16="http://schemas.microsoft.com/office/drawing/2014/main" id="{56DA91E7-57D0-A78A-E01C-BEA8D7B47049}"/>
              </a:ext>
            </a:extLst>
          </p:cNvPr>
          <p:cNvSpPr/>
          <p:nvPr/>
        </p:nvSpPr>
        <p:spPr>
          <a:xfrm>
            <a:off x="6273311" y="3008379"/>
            <a:ext cx="1560059" cy="2214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10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Transportation</a:t>
            </a:r>
            <a:endParaRPr lang="en-US" sz="1100" dirty="0"/>
          </a:p>
        </p:txBody>
      </p:sp>
      <p:sp>
        <p:nvSpPr>
          <p:cNvPr id="34" name="Shape 12">
            <a:extLst>
              <a:ext uri="{FF2B5EF4-FFF2-40B4-BE49-F238E27FC236}">
                <a16:creationId xmlns:a16="http://schemas.microsoft.com/office/drawing/2014/main" id="{FBD9B1E2-61FF-FB06-B7EE-41A2571FCDF1}"/>
              </a:ext>
            </a:extLst>
          </p:cNvPr>
          <p:cNvSpPr/>
          <p:nvPr/>
        </p:nvSpPr>
        <p:spPr>
          <a:xfrm>
            <a:off x="6126833" y="3946975"/>
            <a:ext cx="2251803" cy="245789"/>
          </a:xfrm>
          <a:prstGeom prst="roundRect">
            <a:avLst>
              <a:gd name="adj" fmla="val 11573"/>
            </a:avLst>
          </a:prstGeom>
          <a:solidFill>
            <a:schemeClr val="accent2">
              <a:lumMod val="20000"/>
              <a:lumOff val="80000"/>
            </a:schemeClr>
          </a:solidFill>
          <a:ln w="19050">
            <a:solidFill>
              <a:schemeClr val="accent2">
                <a:lumMod val="60000"/>
                <a:lumOff val="40000"/>
              </a:schemeClr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35" name="Text 13">
            <a:extLst>
              <a:ext uri="{FF2B5EF4-FFF2-40B4-BE49-F238E27FC236}">
                <a16:creationId xmlns:a16="http://schemas.microsoft.com/office/drawing/2014/main" id="{9EB062BB-2337-C8DF-7B82-98F65B55B832}"/>
              </a:ext>
            </a:extLst>
          </p:cNvPr>
          <p:cNvSpPr/>
          <p:nvPr/>
        </p:nvSpPr>
        <p:spPr>
          <a:xfrm>
            <a:off x="6273354" y="3988396"/>
            <a:ext cx="1642933" cy="2214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100" dirty="0">
                <a:solidFill>
                  <a:srgbClr val="384653"/>
                </a:solidFill>
                <a:latin typeface="Host Grotesk Medium" pitchFamily="34" charset="0"/>
                <a:ea typeface="Host Grotesk Medium" pitchFamily="34" charset="-122"/>
                <a:cs typeface="Host Grotesk Medium" pitchFamily="34" charset="-120"/>
              </a:rPr>
              <a:t>Data Centers</a:t>
            </a:r>
            <a:endParaRPr lang="en-US" sz="1100" dirty="0"/>
          </a:p>
        </p:txBody>
      </p:sp>
      <p:pic>
        <p:nvPicPr>
          <p:cNvPr id="37" name="Picture 36">
            <a:extLst>
              <a:ext uri="{FF2B5EF4-FFF2-40B4-BE49-F238E27FC236}">
                <a16:creationId xmlns:a16="http://schemas.microsoft.com/office/drawing/2014/main" id="{A0032B5D-5309-713B-407E-CB34C749306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9064" y="2144657"/>
            <a:ext cx="800538" cy="420928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662AA322-7D6B-6C38-032D-779C88CA44F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45762" y="2174830"/>
            <a:ext cx="1027272" cy="400382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AF5F0C36-390D-E753-4017-1A2C91385915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15012" t="-1736" r="19089"/>
          <a:stretch>
            <a:fillRect/>
          </a:stretch>
        </p:blipFill>
        <p:spPr>
          <a:xfrm>
            <a:off x="1367336" y="3598612"/>
            <a:ext cx="512894" cy="443420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E204B978-F5D0-06CA-510F-498ECF19A04D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l="16160" t="29388" r="16881" b="29405"/>
          <a:stretch>
            <a:fillRect/>
          </a:stretch>
        </p:blipFill>
        <p:spPr>
          <a:xfrm>
            <a:off x="1880230" y="3266261"/>
            <a:ext cx="849766" cy="292852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3265F7E6-E52D-4E81-9FC6-E3678DCBE0A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770321" y="4118733"/>
            <a:ext cx="1071605" cy="277643"/>
          </a:xfrm>
          <a:prstGeom prst="rect">
            <a:avLst/>
          </a:prstGeom>
        </p:spPr>
      </p:pic>
      <p:pic>
        <p:nvPicPr>
          <p:cNvPr id="49" name="Picture 48">
            <a:extLst>
              <a:ext uri="{FF2B5EF4-FFF2-40B4-BE49-F238E27FC236}">
                <a16:creationId xmlns:a16="http://schemas.microsoft.com/office/drawing/2014/main" id="{82341E1C-0CA1-0EFD-C28B-DABC36D57AE7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 l="11746" t="37784" r="15333" b="34132"/>
          <a:stretch>
            <a:fillRect/>
          </a:stretch>
        </p:blipFill>
        <p:spPr>
          <a:xfrm>
            <a:off x="523290" y="4123581"/>
            <a:ext cx="1071605" cy="275131"/>
          </a:xfrm>
          <a:prstGeom prst="rect">
            <a:avLst/>
          </a:prstGeom>
        </p:spPr>
      </p:pic>
      <p:pic>
        <p:nvPicPr>
          <p:cNvPr id="51" name="Picture 50">
            <a:extLst>
              <a:ext uri="{FF2B5EF4-FFF2-40B4-BE49-F238E27FC236}">
                <a16:creationId xmlns:a16="http://schemas.microsoft.com/office/drawing/2014/main" id="{5E4553AC-035D-29AD-EF94-16A224E62193}"/>
              </a:ext>
            </a:extLst>
          </p:cNvPr>
          <p:cNvPicPr>
            <a:picLocks noChangeAspect="1"/>
          </p:cNvPicPr>
          <p:nvPr/>
        </p:nvPicPr>
        <p:blipFill>
          <a:blip r:embed="rId9"/>
          <a:srcRect l="9498" t="30936" r="9545" b="30261"/>
          <a:stretch>
            <a:fillRect/>
          </a:stretch>
        </p:blipFill>
        <p:spPr>
          <a:xfrm>
            <a:off x="493240" y="3200386"/>
            <a:ext cx="1167730" cy="372455"/>
          </a:xfrm>
          <a:prstGeom prst="rect">
            <a:avLst/>
          </a:prstGeom>
        </p:spPr>
      </p:pic>
      <p:pic>
        <p:nvPicPr>
          <p:cNvPr id="53" name="Picture 52">
            <a:extLst>
              <a:ext uri="{FF2B5EF4-FFF2-40B4-BE49-F238E27FC236}">
                <a16:creationId xmlns:a16="http://schemas.microsoft.com/office/drawing/2014/main" id="{01BDBB01-FBF9-1EAE-94DD-A8E7B3C02458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450321" y="2134303"/>
            <a:ext cx="488995" cy="488995"/>
          </a:xfrm>
          <a:prstGeom prst="rect">
            <a:avLst/>
          </a:prstGeom>
        </p:spPr>
      </p:pic>
      <p:pic>
        <p:nvPicPr>
          <p:cNvPr id="55" name="Picture 54">
            <a:extLst>
              <a:ext uri="{FF2B5EF4-FFF2-40B4-BE49-F238E27FC236}">
                <a16:creationId xmlns:a16="http://schemas.microsoft.com/office/drawing/2014/main" id="{3E8D8330-E8DD-8583-660D-BCEA3F7F6917}"/>
              </a:ext>
            </a:extLst>
          </p:cNvPr>
          <p:cNvPicPr>
            <a:picLocks noChangeAspect="1"/>
          </p:cNvPicPr>
          <p:nvPr/>
        </p:nvPicPr>
        <p:blipFill>
          <a:blip r:embed="rId11"/>
          <a:srcRect l="18741" t="12918" r="18182" b="11612"/>
          <a:stretch>
            <a:fillRect/>
          </a:stretch>
        </p:blipFill>
        <p:spPr>
          <a:xfrm>
            <a:off x="4212788" y="2193302"/>
            <a:ext cx="483246" cy="384755"/>
          </a:xfrm>
          <a:prstGeom prst="rect">
            <a:avLst/>
          </a:prstGeom>
        </p:spPr>
      </p:pic>
      <p:pic>
        <p:nvPicPr>
          <p:cNvPr id="57" name="Picture 56">
            <a:extLst>
              <a:ext uri="{FF2B5EF4-FFF2-40B4-BE49-F238E27FC236}">
                <a16:creationId xmlns:a16="http://schemas.microsoft.com/office/drawing/2014/main" id="{58CE7810-92CB-965E-5941-9DF3347EF1B4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917635" y="2233409"/>
            <a:ext cx="718435" cy="287374"/>
          </a:xfrm>
          <a:prstGeom prst="rect">
            <a:avLst/>
          </a:prstGeom>
        </p:spPr>
      </p:pic>
      <p:pic>
        <p:nvPicPr>
          <p:cNvPr id="59" name="Picture 58">
            <a:extLst>
              <a:ext uri="{FF2B5EF4-FFF2-40B4-BE49-F238E27FC236}">
                <a16:creationId xmlns:a16="http://schemas.microsoft.com/office/drawing/2014/main" id="{091FC088-A1BC-5621-80C4-A9C89110BD25}"/>
              </a:ext>
            </a:extLst>
          </p:cNvPr>
          <p:cNvPicPr>
            <a:picLocks noChangeAspect="1"/>
          </p:cNvPicPr>
          <p:nvPr/>
        </p:nvPicPr>
        <p:blipFill>
          <a:blip r:embed="rId13"/>
          <a:srcRect t="29543" b="29563"/>
          <a:stretch>
            <a:fillRect/>
          </a:stretch>
        </p:blipFill>
        <p:spPr>
          <a:xfrm>
            <a:off x="3328565" y="2746395"/>
            <a:ext cx="964122" cy="220792"/>
          </a:xfrm>
          <a:prstGeom prst="rect">
            <a:avLst/>
          </a:prstGeom>
        </p:spPr>
      </p:pic>
      <p:pic>
        <p:nvPicPr>
          <p:cNvPr id="61" name="Picture 60">
            <a:extLst>
              <a:ext uri="{FF2B5EF4-FFF2-40B4-BE49-F238E27FC236}">
                <a16:creationId xmlns:a16="http://schemas.microsoft.com/office/drawing/2014/main" id="{C315BAA5-5D5C-9203-4571-BFB9ABA7E43A}"/>
              </a:ext>
            </a:extLst>
          </p:cNvPr>
          <p:cNvPicPr>
            <a:picLocks noChangeAspect="1"/>
          </p:cNvPicPr>
          <p:nvPr/>
        </p:nvPicPr>
        <p:blipFill>
          <a:blip r:embed="rId14"/>
          <a:srcRect t="23572"/>
          <a:stretch>
            <a:fillRect/>
          </a:stretch>
        </p:blipFill>
        <p:spPr>
          <a:xfrm>
            <a:off x="4435917" y="2761723"/>
            <a:ext cx="1174691" cy="193715"/>
          </a:xfrm>
          <a:prstGeom prst="rect">
            <a:avLst/>
          </a:prstGeom>
        </p:spPr>
      </p:pic>
      <p:pic>
        <p:nvPicPr>
          <p:cNvPr id="63" name="Picture 62">
            <a:extLst>
              <a:ext uri="{FF2B5EF4-FFF2-40B4-BE49-F238E27FC236}">
                <a16:creationId xmlns:a16="http://schemas.microsoft.com/office/drawing/2014/main" id="{37A36461-1551-97CA-F721-B7FE4F4E542C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3903333" y="3067454"/>
            <a:ext cx="1144314" cy="289927"/>
          </a:xfrm>
          <a:prstGeom prst="rect">
            <a:avLst/>
          </a:prstGeom>
        </p:spPr>
      </p:pic>
      <p:pic>
        <p:nvPicPr>
          <p:cNvPr id="65" name="Picture 64">
            <a:extLst>
              <a:ext uri="{FF2B5EF4-FFF2-40B4-BE49-F238E27FC236}">
                <a16:creationId xmlns:a16="http://schemas.microsoft.com/office/drawing/2014/main" id="{8ECD1DA8-7318-84F8-52A4-A9168CE3D55A}"/>
              </a:ext>
            </a:extLst>
          </p:cNvPr>
          <p:cNvPicPr>
            <a:picLocks noChangeAspect="1"/>
          </p:cNvPicPr>
          <p:nvPr/>
        </p:nvPicPr>
        <p:blipFill>
          <a:blip r:embed="rId16"/>
          <a:srcRect l="26461" r="26691"/>
          <a:stretch>
            <a:fillRect/>
          </a:stretch>
        </p:blipFill>
        <p:spPr>
          <a:xfrm>
            <a:off x="3182381" y="3965196"/>
            <a:ext cx="462566" cy="552932"/>
          </a:xfrm>
          <a:prstGeom prst="rect">
            <a:avLst/>
          </a:prstGeom>
        </p:spPr>
      </p:pic>
      <p:pic>
        <p:nvPicPr>
          <p:cNvPr id="67" name="Picture 66">
            <a:extLst>
              <a:ext uri="{FF2B5EF4-FFF2-40B4-BE49-F238E27FC236}">
                <a16:creationId xmlns:a16="http://schemas.microsoft.com/office/drawing/2014/main" id="{773B2FBB-BFD1-15B2-FC3E-99578FDA42F7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3751636" y="4006343"/>
            <a:ext cx="628325" cy="470638"/>
          </a:xfrm>
          <a:prstGeom prst="rect">
            <a:avLst/>
          </a:prstGeom>
        </p:spPr>
      </p:pic>
      <p:pic>
        <p:nvPicPr>
          <p:cNvPr id="69" name="Picture 68">
            <a:extLst>
              <a:ext uri="{FF2B5EF4-FFF2-40B4-BE49-F238E27FC236}">
                <a16:creationId xmlns:a16="http://schemas.microsoft.com/office/drawing/2014/main" id="{CAF17A5B-4B28-A753-52D2-07FF8D8322D5}"/>
              </a:ext>
            </a:extLst>
          </p:cNvPr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4437483" y="4098684"/>
            <a:ext cx="794770" cy="283243"/>
          </a:xfrm>
          <a:prstGeom prst="rect">
            <a:avLst/>
          </a:prstGeom>
        </p:spPr>
      </p:pic>
      <p:pic>
        <p:nvPicPr>
          <p:cNvPr id="71" name="Picture 70">
            <a:extLst>
              <a:ext uri="{FF2B5EF4-FFF2-40B4-BE49-F238E27FC236}">
                <a16:creationId xmlns:a16="http://schemas.microsoft.com/office/drawing/2014/main" id="{507FDE02-BC2A-3E4D-28E5-8D28E45E0D13}"/>
              </a:ext>
            </a:extLst>
          </p:cNvPr>
          <p:cNvPicPr>
            <a:picLocks noChangeAspect="1"/>
          </p:cNvPicPr>
          <p:nvPr/>
        </p:nvPicPr>
        <p:blipFill>
          <a:blip r:embed="rId19"/>
          <a:srcRect l="15676" r="15401"/>
          <a:stretch>
            <a:fillRect/>
          </a:stretch>
        </p:blipFill>
        <p:spPr>
          <a:xfrm>
            <a:off x="5275291" y="3975420"/>
            <a:ext cx="583499" cy="532484"/>
          </a:xfrm>
          <a:prstGeom prst="rect">
            <a:avLst/>
          </a:prstGeom>
        </p:spPr>
      </p:pic>
      <p:pic>
        <p:nvPicPr>
          <p:cNvPr id="73" name="Picture 72">
            <a:extLst>
              <a:ext uri="{FF2B5EF4-FFF2-40B4-BE49-F238E27FC236}">
                <a16:creationId xmlns:a16="http://schemas.microsoft.com/office/drawing/2014/main" id="{8678F790-DF5D-7679-8A95-85C00577EC06}"/>
              </a:ext>
            </a:extLst>
          </p:cNvPr>
          <p:cNvPicPr>
            <a:picLocks noChangeAspect="1"/>
          </p:cNvPicPr>
          <p:nvPr/>
        </p:nvPicPr>
        <p:blipFill>
          <a:blip r:embed="rId20"/>
          <a:srcRect t="18517" r="375" b="17063"/>
          <a:stretch>
            <a:fillRect/>
          </a:stretch>
        </p:blipFill>
        <p:spPr>
          <a:xfrm>
            <a:off x="6183363" y="2144751"/>
            <a:ext cx="955300" cy="345922"/>
          </a:xfrm>
          <a:prstGeom prst="rect">
            <a:avLst/>
          </a:prstGeom>
        </p:spPr>
      </p:pic>
      <p:pic>
        <p:nvPicPr>
          <p:cNvPr id="75" name="Picture 74">
            <a:extLst>
              <a:ext uri="{FF2B5EF4-FFF2-40B4-BE49-F238E27FC236}">
                <a16:creationId xmlns:a16="http://schemas.microsoft.com/office/drawing/2014/main" id="{995DA560-4C72-AE4F-3C9E-3813ACB1679A}"/>
              </a:ext>
            </a:extLst>
          </p:cNvPr>
          <p:cNvPicPr>
            <a:picLocks noChangeAspect="1"/>
          </p:cNvPicPr>
          <p:nvPr/>
        </p:nvPicPr>
        <p:blipFill>
          <a:blip r:embed="rId21"/>
          <a:srcRect l="9484" t="19892" r="9628" b="20925"/>
          <a:stretch>
            <a:fillRect/>
          </a:stretch>
        </p:blipFill>
        <p:spPr>
          <a:xfrm>
            <a:off x="7404442" y="2117361"/>
            <a:ext cx="857856" cy="417685"/>
          </a:xfrm>
          <a:prstGeom prst="rect">
            <a:avLst/>
          </a:prstGeom>
        </p:spPr>
      </p:pic>
      <p:pic>
        <p:nvPicPr>
          <p:cNvPr id="77" name="Picture 76">
            <a:extLst>
              <a:ext uri="{FF2B5EF4-FFF2-40B4-BE49-F238E27FC236}">
                <a16:creationId xmlns:a16="http://schemas.microsoft.com/office/drawing/2014/main" id="{FFB68705-68F5-0AB0-D752-9FC03EF094A0}"/>
              </a:ext>
            </a:extLst>
          </p:cNvPr>
          <p:cNvPicPr>
            <a:picLocks noChangeAspect="1"/>
          </p:cNvPicPr>
          <p:nvPr/>
        </p:nvPicPr>
        <p:blipFill>
          <a:blip r:embed="rId22"/>
          <a:srcRect l="21238" t="40206" r="21238" b="39757"/>
          <a:stretch>
            <a:fillRect/>
          </a:stretch>
        </p:blipFill>
        <p:spPr>
          <a:xfrm>
            <a:off x="7209597" y="2550127"/>
            <a:ext cx="955301" cy="250684"/>
          </a:xfrm>
          <a:prstGeom prst="rect">
            <a:avLst/>
          </a:prstGeom>
        </p:spPr>
      </p:pic>
      <p:pic>
        <p:nvPicPr>
          <p:cNvPr id="79" name="Picture 78">
            <a:extLst>
              <a:ext uri="{FF2B5EF4-FFF2-40B4-BE49-F238E27FC236}">
                <a16:creationId xmlns:a16="http://schemas.microsoft.com/office/drawing/2014/main" id="{6C8A9EBE-7346-1C3E-16A1-D4F6271F1CA9}"/>
              </a:ext>
            </a:extLst>
          </p:cNvPr>
          <p:cNvPicPr>
            <a:picLocks noChangeAspect="1"/>
          </p:cNvPicPr>
          <p:nvPr/>
        </p:nvPicPr>
        <p:blipFill>
          <a:blip r:embed="rId23"/>
          <a:stretch>
            <a:fillRect/>
          </a:stretch>
        </p:blipFill>
        <p:spPr>
          <a:xfrm>
            <a:off x="6191597" y="2520160"/>
            <a:ext cx="699677" cy="336881"/>
          </a:xfrm>
          <a:prstGeom prst="rect">
            <a:avLst/>
          </a:prstGeom>
        </p:spPr>
      </p:pic>
      <p:pic>
        <p:nvPicPr>
          <p:cNvPr id="81" name="Picture 80">
            <a:extLst>
              <a:ext uri="{FF2B5EF4-FFF2-40B4-BE49-F238E27FC236}">
                <a16:creationId xmlns:a16="http://schemas.microsoft.com/office/drawing/2014/main" id="{CB5518B2-7759-590B-C894-EA62C4B25242}"/>
              </a:ext>
            </a:extLst>
          </p:cNvPr>
          <p:cNvPicPr>
            <a:picLocks noChangeAspect="1"/>
          </p:cNvPicPr>
          <p:nvPr/>
        </p:nvPicPr>
        <p:blipFill>
          <a:blip r:embed="rId24"/>
          <a:stretch>
            <a:fillRect/>
          </a:stretch>
        </p:blipFill>
        <p:spPr>
          <a:xfrm>
            <a:off x="7209597" y="3406400"/>
            <a:ext cx="1009098" cy="288314"/>
          </a:xfrm>
          <a:prstGeom prst="rect">
            <a:avLst/>
          </a:prstGeom>
        </p:spPr>
      </p:pic>
      <p:pic>
        <p:nvPicPr>
          <p:cNvPr id="85" name="Picture 84">
            <a:extLst>
              <a:ext uri="{FF2B5EF4-FFF2-40B4-BE49-F238E27FC236}">
                <a16:creationId xmlns:a16="http://schemas.microsoft.com/office/drawing/2014/main" id="{50E8F741-B14E-956C-B7E5-2B18922D994C}"/>
              </a:ext>
            </a:extLst>
          </p:cNvPr>
          <p:cNvPicPr>
            <a:picLocks noChangeAspect="1"/>
          </p:cNvPicPr>
          <p:nvPr/>
        </p:nvPicPr>
        <p:blipFill>
          <a:blip r:embed="rId25"/>
          <a:stretch>
            <a:fillRect/>
          </a:stretch>
        </p:blipFill>
        <p:spPr>
          <a:xfrm>
            <a:off x="6841853" y="4257318"/>
            <a:ext cx="748146" cy="375414"/>
          </a:xfrm>
          <a:prstGeom prst="rect">
            <a:avLst/>
          </a:prstGeom>
        </p:spPr>
      </p:pic>
      <p:pic>
        <p:nvPicPr>
          <p:cNvPr id="87" name="Picture 86">
            <a:extLst>
              <a:ext uri="{FF2B5EF4-FFF2-40B4-BE49-F238E27FC236}">
                <a16:creationId xmlns:a16="http://schemas.microsoft.com/office/drawing/2014/main" id="{AE189980-7264-CEA4-89E3-E2111235E572}"/>
              </a:ext>
            </a:extLst>
          </p:cNvPr>
          <p:cNvPicPr>
            <a:picLocks noChangeAspect="1"/>
          </p:cNvPicPr>
          <p:nvPr/>
        </p:nvPicPr>
        <p:blipFill>
          <a:blip r:embed="rId26"/>
          <a:stretch>
            <a:fillRect/>
          </a:stretch>
        </p:blipFill>
        <p:spPr>
          <a:xfrm>
            <a:off x="6436330" y="3258239"/>
            <a:ext cx="658490" cy="586554"/>
          </a:xfrm>
          <a:prstGeom prst="rect">
            <a:avLst/>
          </a:prstGeom>
        </p:spPr>
      </p:pic>
      <p:cxnSp>
        <p:nvCxnSpPr>
          <p:cNvPr id="88" name="Straight Connector 87">
            <a:extLst>
              <a:ext uri="{FF2B5EF4-FFF2-40B4-BE49-F238E27FC236}">
                <a16:creationId xmlns:a16="http://schemas.microsoft.com/office/drawing/2014/main" id="{8B64B52A-4549-8AFF-D60E-0C56536F0DC5}"/>
              </a:ext>
            </a:extLst>
          </p:cNvPr>
          <p:cNvCxnSpPr>
            <a:cxnSpLocks/>
          </p:cNvCxnSpPr>
          <p:nvPr/>
        </p:nvCxnSpPr>
        <p:spPr>
          <a:xfrm>
            <a:off x="2976828" y="1796351"/>
            <a:ext cx="0" cy="2858929"/>
          </a:xfrm>
          <a:prstGeom prst="line">
            <a:avLst/>
          </a:prstGeom>
          <a:ln w="12700">
            <a:solidFill>
              <a:schemeClr val="accent5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Straight Connector 88">
            <a:extLst>
              <a:ext uri="{FF2B5EF4-FFF2-40B4-BE49-F238E27FC236}">
                <a16:creationId xmlns:a16="http://schemas.microsoft.com/office/drawing/2014/main" id="{B5A0F3F3-7064-622B-09F9-BBDAF9ADE9C7}"/>
              </a:ext>
            </a:extLst>
          </p:cNvPr>
          <p:cNvCxnSpPr>
            <a:cxnSpLocks/>
          </p:cNvCxnSpPr>
          <p:nvPr/>
        </p:nvCxnSpPr>
        <p:spPr>
          <a:xfrm>
            <a:off x="5952815" y="1796351"/>
            <a:ext cx="0" cy="2858929"/>
          </a:xfrm>
          <a:prstGeom prst="line">
            <a:avLst/>
          </a:prstGeom>
          <a:ln w="12700">
            <a:solidFill>
              <a:schemeClr val="accent5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23" grpId="0" animBg="1"/>
      <p:bldP spid="25" grpId="0" animBg="1"/>
      <p:bldP spid="27" grpId="0" animBg="1"/>
      <p:bldP spid="29" grpId="0" animBg="1"/>
      <p:bldP spid="31" grpId="0" animBg="1"/>
      <p:bldP spid="33" grpId="0" animBg="1"/>
      <p:bldP spid="3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Shape 4">
            <a:extLst>
              <a:ext uri="{FF2B5EF4-FFF2-40B4-BE49-F238E27FC236}">
                <a16:creationId xmlns:a16="http://schemas.microsoft.com/office/drawing/2014/main" id="{D56468F0-3F30-925D-BDEC-07AF41A514B9}"/>
              </a:ext>
            </a:extLst>
          </p:cNvPr>
          <p:cNvSpPr/>
          <p:nvPr/>
        </p:nvSpPr>
        <p:spPr>
          <a:xfrm>
            <a:off x="470096" y="3614477"/>
            <a:ext cx="3999531" cy="980268"/>
          </a:xfrm>
          <a:prstGeom prst="roundRect">
            <a:avLst>
              <a:gd name="adj" fmla="val 11573"/>
            </a:avLst>
          </a:prstGeom>
          <a:solidFill>
            <a:schemeClr val="accent3">
              <a:lumMod val="20000"/>
              <a:lumOff val="80000"/>
            </a:schemeClr>
          </a:solidFill>
          <a:ln w="19050">
            <a:noFill/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29" name="Shape 6">
            <a:extLst>
              <a:ext uri="{FF2B5EF4-FFF2-40B4-BE49-F238E27FC236}">
                <a16:creationId xmlns:a16="http://schemas.microsoft.com/office/drawing/2014/main" id="{559FD571-DE30-A44C-75D3-FE1E464ACF1A}"/>
              </a:ext>
            </a:extLst>
          </p:cNvPr>
          <p:cNvSpPr/>
          <p:nvPr/>
        </p:nvSpPr>
        <p:spPr>
          <a:xfrm>
            <a:off x="4616820" y="3614477"/>
            <a:ext cx="3999532" cy="980268"/>
          </a:xfrm>
          <a:prstGeom prst="roundRect">
            <a:avLst>
              <a:gd name="adj" fmla="val 11573"/>
            </a:avLst>
          </a:prstGeom>
          <a:solidFill>
            <a:schemeClr val="accent3">
              <a:lumMod val="20000"/>
              <a:lumOff val="80000"/>
            </a:schemeClr>
          </a:solidFill>
          <a:ln w="19050">
            <a:noFill/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26" name="Shape 4">
            <a:extLst>
              <a:ext uri="{FF2B5EF4-FFF2-40B4-BE49-F238E27FC236}">
                <a16:creationId xmlns:a16="http://schemas.microsoft.com/office/drawing/2014/main" id="{3F06E780-A010-89BD-FBB0-05AC9716E7CE}"/>
              </a:ext>
            </a:extLst>
          </p:cNvPr>
          <p:cNvSpPr/>
          <p:nvPr/>
        </p:nvSpPr>
        <p:spPr>
          <a:xfrm>
            <a:off x="470096" y="2524112"/>
            <a:ext cx="3999531" cy="980268"/>
          </a:xfrm>
          <a:prstGeom prst="roundRect">
            <a:avLst>
              <a:gd name="adj" fmla="val 11573"/>
            </a:avLst>
          </a:prstGeom>
          <a:solidFill>
            <a:schemeClr val="accent3">
              <a:lumMod val="20000"/>
              <a:lumOff val="80000"/>
            </a:schemeClr>
          </a:solidFill>
          <a:ln w="19050">
            <a:noFill/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27" name="Shape 6">
            <a:extLst>
              <a:ext uri="{FF2B5EF4-FFF2-40B4-BE49-F238E27FC236}">
                <a16:creationId xmlns:a16="http://schemas.microsoft.com/office/drawing/2014/main" id="{5C87D3DA-0DBD-4E0F-DAAB-190219128801}"/>
              </a:ext>
            </a:extLst>
          </p:cNvPr>
          <p:cNvSpPr/>
          <p:nvPr/>
        </p:nvSpPr>
        <p:spPr>
          <a:xfrm>
            <a:off x="4616820" y="2524112"/>
            <a:ext cx="3999532" cy="980268"/>
          </a:xfrm>
          <a:prstGeom prst="roundRect">
            <a:avLst>
              <a:gd name="adj" fmla="val 11573"/>
            </a:avLst>
          </a:prstGeom>
          <a:solidFill>
            <a:schemeClr val="accent3">
              <a:lumMod val="20000"/>
              <a:lumOff val="80000"/>
            </a:schemeClr>
          </a:solidFill>
          <a:ln w="19050">
            <a:noFill/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2" name="Shape 4">
            <a:extLst>
              <a:ext uri="{FF2B5EF4-FFF2-40B4-BE49-F238E27FC236}">
                <a16:creationId xmlns:a16="http://schemas.microsoft.com/office/drawing/2014/main" id="{57088123-34DF-6CA2-15B4-8C5D263EA5CF}"/>
              </a:ext>
            </a:extLst>
          </p:cNvPr>
          <p:cNvSpPr/>
          <p:nvPr/>
        </p:nvSpPr>
        <p:spPr>
          <a:xfrm>
            <a:off x="470096" y="1433747"/>
            <a:ext cx="3999531" cy="980268"/>
          </a:xfrm>
          <a:prstGeom prst="roundRect">
            <a:avLst>
              <a:gd name="adj" fmla="val 11573"/>
            </a:avLst>
          </a:prstGeom>
          <a:solidFill>
            <a:schemeClr val="accent3">
              <a:lumMod val="20000"/>
              <a:lumOff val="80000"/>
            </a:schemeClr>
          </a:solidFill>
          <a:ln w="19050">
            <a:noFill/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3" name="Shape 6">
            <a:extLst>
              <a:ext uri="{FF2B5EF4-FFF2-40B4-BE49-F238E27FC236}">
                <a16:creationId xmlns:a16="http://schemas.microsoft.com/office/drawing/2014/main" id="{33046AD8-796F-B050-8D90-976BBBDCA957}"/>
              </a:ext>
            </a:extLst>
          </p:cNvPr>
          <p:cNvSpPr/>
          <p:nvPr/>
        </p:nvSpPr>
        <p:spPr>
          <a:xfrm>
            <a:off x="4616820" y="1433747"/>
            <a:ext cx="3999532" cy="980268"/>
          </a:xfrm>
          <a:prstGeom prst="roundRect">
            <a:avLst>
              <a:gd name="adj" fmla="val 11573"/>
            </a:avLst>
          </a:prstGeom>
          <a:solidFill>
            <a:schemeClr val="accent3">
              <a:lumMod val="20000"/>
              <a:lumOff val="80000"/>
            </a:schemeClr>
          </a:solidFill>
          <a:ln w="19050">
            <a:noFill/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4" name="Text 2"/>
          <p:cNvSpPr/>
          <p:nvPr/>
        </p:nvSpPr>
        <p:spPr>
          <a:xfrm>
            <a:off x="496119" y="802767"/>
            <a:ext cx="5124599" cy="38070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700" dirty="0">
                <a:solidFill>
                  <a:srgbClr val="2E3C4E"/>
                </a:solidFill>
                <a:latin typeface="Bahnschrift Light Condensed" panose="020B0502040204020203" pitchFamily="34" charset="0"/>
                <a:ea typeface="Host Grotesk Medium" pitchFamily="34" charset="-122"/>
                <a:cs typeface="Host Grotesk Medium" pitchFamily="34" charset="-120"/>
              </a:rPr>
              <a:t>Why </a:t>
            </a:r>
            <a:r>
              <a:rPr lang="en-US" sz="2700" dirty="0" err="1">
                <a:solidFill>
                  <a:srgbClr val="2E3C4E"/>
                </a:solidFill>
                <a:latin typeface="Bahnschrift Light Condensed" panose="020B0502040204020203" pitchFamily="34" charset="0"/>
                <a:ea typeface="Host Grotesk Medium" pitchFamily="34" charset="-122"/>
                <a:cs typeface="Host Grotesk Medium" pitchFamily="34" charset="-120"/>
              </a:rPr>
              <a:t>VisionIQ</a:t>
            </a:r>
            <a:r>
              <a:rPr lang="en-US" sz="2700" dirty="0">
                <a:solidFill>
                  <a:srgbClr val="2E3C4E"/>
                </a:solidFill>
                <a:latin typeface="Bahnschrift Light Condensed" panose="020B0502040204020203" pitchFamily="34" charset="0"/>
                <a:ea typeface="Host Grotesk Medium" pitchFamily="34" charset="-122"/>
                <a:cs typeface="Host Grotesk Medium" pitchFamily="34" charset="-120"/>
              </a:rPr>
              <a:t>?</a:t>
            </a:r>
            <a:endParaRPr lang="en-US" sz="2700" dirty="0">
              <a:latin typeface="Bahnschrift Light Condensed" panose="020B0502040204020203" pitchFamily="34" charset="0"/>
            </a:endParaRPr>
          </a:p>
        </p:txBody>
      </p:sp>
      <p:pic>
        <p:nvPicPr>
          <p:cNvPr id="5" name="Image 0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38159" y="1496161"/>
            <a:ext cx="304577" cy="304577"/>
          </a:xfrm>
          <a:prstGeom prst="rect">
            <a:avLst/>
          </a:prstGeom>
        </p:spPr>
      </p:pic>
      <p:sp>
        <p:nvSpPr>
          <p:cNvPr id="6" name="Text 3"/>
          <p:cNvSpPr/>
          <p:nvPr/>
        </p:nvSpPr>
        <p:spPr>
          <a:xfrm>
            <a:off x="931516" y="1540054"/>
            <a:ext cx="1522884" cy="19035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300" b="1" dirty="0">
                <a:solidFill>
                  <a:schemeClr val="accent1">
                    <a:lumMod val="50000"/>
                  </a:schemeClr>
                </a:solidFill>
                <a:latin typeface="Host Grotesk Light" panose="020B0604020202020204" charset="0"/>
                <a:ea typeface="Host Grotesk Medium" pitchFamily="34" charset="-122"/>
                <a:cs typeface="Host Grotesk Medium" pitchFamily="34" charset="-120"/>
              </a:rPr>
              <a:t>One-Stop Solution</a:t>
            </a:r>
            <a:endParaRPr lang="en-US" sz="1300" b="1" dirty="0">
              <a:solidFill>
                <a:schemeClr val="accent1">
                  <a:lumMod val="50000"/>
                </a:schemeClr>
              </a:solidFill>
              <a:latin typeface="Host Grotesk Light" panose="020B0604020202020204" charset="0"/>
            </a:endParaRPr>
          </a:p>
        </p:txBody>
      </p:sp>
      <p:sp>
        <p:nvSpPr>
          <p:cNvPr id="7" name="Text 4"/>
          <p:cNvSpPr/>
          <p:nvPr/>
        </p:nvSpPr>
        <p:spPr>
          <a:xfrm>
            <a:off x="548671" y="1902916"/>
            <a:ext cx="3434750" cy="33962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Autofit/>
          </a:bodyPr>
          <a:lstStyle/>
          <a:p>
            <a:pPr marL="0" indent="0" algn="l">
              <a:lnSpc>
                <a:spcPct val="116000"/>
              </a:lnSpc>
              <a:buNone/>
            </a:pPr>
            <a:r>
              <a:rPr lang="en-US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Broad range of products and services under one roof — simplifying procurement and integration.</a:t>
            </a:r>
          </a:p>
        </p:txBody>
      </p:sp>
      <p:pic>
        <p:nvPicPr>
          <p:cNvPr id="8" name="Image 1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4668940" y="1496161"/>
            <a:ext cx="304577" cy="304577"/>
          </a:xfrm>
          <a:prstGeom prst="rect">
            <a:avLst/>
          </a:prstGeom>
        </p:spPr>
      </p:pic>
      <p:sp>
        <p:nvSpPr>
          <p:cNvPr id="9" name="Text 5"/>
          <p:cNvSpPr/>
          <p:nvPr/>
        </p:nvSpPr>
        <p:spPr>
          <a:xfrm>
            <a:off x="5072807" y="1540054"/>
            <a:ext cx="1522884" cy="19035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300" b="1" dirty="0">
                <a:solidFill>
                  <a:schemeClr val="accent1">
                    <a:lumMod val="50000"/>
                  </a:schemeClr>
                </a:solidFill>
                <a:latin typeface="Host Grotesk Light" panose="020B0604020202020204" charset="0"/>
                <a:ea typeface="Host Grotesk Medium" pitchFamily="34" charset="-122"/>
                <a:cs typeface="Host Grotesk Medium" pitchFamily="34" charset="-120"/>
              </a:rPr>
              <a:t>On-Time Delivery</a:t>
            </a:r>
            <a:endParaRPr lang="en-US" sz="1300" b="1" dirty="0">
              <a:solidFill>
                <a:schemeClr val="accent1">
                  <a:lumMod val="50000"/>
                </a:schemeClr>
              </a:solidFill>
              <a:latin typeface="Host Grotesk Light" panose="020B0604020202020204" charset="0"/>
            </a:endParaRPr>
          </a:p>
        </p:txBody>
      </p:sp>
      <p:sp>
        <p:nvSpPr>
          <p:cNvPr id="10" name="Text 6"/>
          <p:cNvSpPr/>
          <p:nvPr/>
        </p:nvSpPr>
        <p:spPr>
          <a:xfrm>
            <a:off x="4689962" y="1902916"/>
            <a:ext cx="3434750" cy="33962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Autofit/>
          </a:bodyPr>
          <a:lstStyle/>
          <a:p>
            <a:pPr marL="0" indent="0" algn="l">
              <a:lnSpc>
                <a:spcPct val="116000"/>
              </a:lnSpc>
              <a:buNone/>
            </a:pPr>
            <a:r>
              <a:rPr lang="en-US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Proven track record of executing complex projects on schedule, every time.</a:t>
            </a:r>
          </a:p>
        </p:txBody>
      </p:sp>
      <p:pic>
        <p:nvPicPr>
          <p:cNvPr id="11" name="Image 2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527649" y="2586527"/>
            <a:ext cx="304577" cy="304577"/>
          </a:xfrm>
          <a:prstGeom prst="rect">
            <a:avLst/>
          </a:prstGeom>
        </p:spPr>
      </p:pic>
      <p:sp>
        <p:nvSpPr>
          <p:cNvPr id="12" name="Text 7"/>
          <p:cNvSpPr/>
          <p:nvPr/>
        </p:nvSpPr>
        <p:spPr>
          <a:xfrm>
            <a:off x="931516" y="2630420"/>
            <a:ext cx="1846883" cy="19035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300" b="1" dirty="0">
                <a:solidFill>
                  <a:schemeClr val="accent1">
                    <a:lumMod val="50000"/>
                  </a:schemeClr>
                </a:solidFill>
                <a:latin typeface="Host Grotesk Light" panose="020B0604020202020204" charset="0"/>
                <a:ea typeface="Host Grotesk Medium" pitchFamily="34" charset="-122"/>
                <a:cs typeface="Host Grotesk Medium" pitchFamily="34" charset="-120"/>
              </a:rPr>
              <a:t>Strong Technical Expertise</a:t>
            </a:r>
            <a:endParaRPr lang="en-US" sz="1300" b="1" dirty="0">
              <a:solidFill>
                <a:schemeClr val="accent1">
                  <a:lumMod val="50000"/>
                </a:schemeClr>
              </a:solidFill>
              <a:latin typeface="Host Grotesk Light" panose="020B0604020202020204" charset="0"/>
            </a:endParaRPr>
          </a:p>
        </p:txBody>
      </p:sp>
      <p:sp>
        <p:nvSpPr>
          <p:cNvPr id="13" name="Text 8"/>
          <p:cNvSpPr/>
          <p:nvPr/>
        </p:nvSpPr>
        <p:spPr>
          <a:xfrm>
            <a:off x="548671" y="2993282"/>
            <a:ext cx="3434750" cy="33962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Autofit/>
          </a:bodyPr>
          <a:lstStyle/>
          <a:p>
            <a:pPr marL="0" indent="0" algn="l">
              <a:lnSpc>
                <a:spcPct val="116000"/>
              </a:lnSpc>
              <a:buNone/>
            </a:pPr>
            <a:r>
              <a:rPr lang="en-US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In-house design team with deep expertise across all security and IT domains.</a:t>
            </a:r>
          </a:p>
        </p:txBody>
      </p:sp>
      <p:pic>
        <p:nvPicPr>
          <p:cNvPr id="14" name="Image 3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4668940" y="2586527"/>
            <a:ext cx="304577" cy="304577"/>
          </a:xfrm>
          <a:prstGeom prst="rect">
            <a:avLst/>
          </a:prstGeom>
        </p:spPr>
      </p:pic>
      <p:sp>
        <p:nvSpPr>
          <p:cNvPr id="15" name="Text 9"/>
          <p:cNvSpPr/>
          <p:nvPr/>
        </p:nvSpPr>
        <p:spPr>
          <a:xfrm>
            <a:off x="5072807" y="2630420"/>
            <a:ext cx="1522884" cy="19035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300" b="1" dirty="0">
                <a:solidFill>
                  <a:schemeClr val="accent1">
                    <a:lumMod val="50000"/>
                  </a:schemeClr>
                </a:solidFill>
                <a:latin typeface="Host Grotesk Light" panose="020B0604020202020204" charset="0"/>
                <a:ea typeface="Host Grotesk Medium" pitchFamily="34" charset="-122"/>
                <a:cs typeface="Host Grotesk Medium" pitchFamily="34" charset="-120"/>
              </a:rPr>
              <a:t>After-Sales Support</a:t>
            </a:r>
            <a:endParaRPr lang="en-US" sz="1300" b="1" dirty="0">
              <a:solidFill>
                <a:schemeClr val="accent1">
                  <a:lumMod val="50000"/>
                </a:schemeClr>
              </a:solidFill>
              <a:latin typeface="Host Grotesk Light" panose="020B0604020202020204" charset="0"/>
            </a:endParaRPr>
          </a:p>
        </p:txBody>
      </p:sp>
      <p:sp>
        <p:nvSpPr>
          <p:cNvPr id="16" name="Text 10"/>
          <p:cNvSpPr/>
          <p:nvPr/>
        </p:nvSpPr>
        <p:spPr>
          <a:xfrm>
            <a:off x="4689962" y="2993282"/>
            <a:ext cx="3434750" cy="33962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Autofit/>
          </a:bodyPr>
          <a:lstStyle/>
          <a:p>
            <a:pPr marL="0" indent="0" algn="l">
              <a:lnSpc>
                <a:spcPct val="116000"/>
              </a:lnSpc>
              <a:buNone/>
            </a:pPr>
            <a:r>
              <a:rPr lang="en-US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Dedicated maintenance, support, and training to ensure long-term system reliability.</a:t>
            </a:r>
          </a:p>
        </p:txBody>
      </p:sp>
      <p:pic>
        <p:nvPicPr>
          <p:cNvPr id="17" name="Image 4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527649" y="3676893"/>
            <a:ext cx="304577" cy="304577"/>
          </a:xfrm>
          <a:prstGeom prst="rect">
            <a:avLst/>
          </a:prstGeom>
        </p:spPr>
      </p:pic>
      <p:sp>
        <p:nvSpPr>
          <p:cNvPr id="18" name="Text 11"/>
          <p:cNvSpPr/>
          <p:nvPr/>
        </p:nvSpPr>
        <p:spPr>
          <a:xfrm>
            <a:off x="931516" y="3720785"/>
            <a:ext cx="1522884" cy="19035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300" b="1" dirty="0">
                <a:solidFill>
                  <a:schemeClr val="accent1">
                    <a:lumMod val="50000"/>
                  </a:schemeClr>
                </a:solidFill>
                <a:latin typeface="Host Grotesk Light" panose="020B0604020202020204" charset="0"/>
                <a:ea typeface="Host Grotesk Medium" pitchFamily="34" charset="-122"/>
                <a:cs typeface="Host Grotesk Medium" pitchFamily="34" charset="-120"/>
              </a:rPr>
              <a:t>Cost Competitive</a:t>
            </a:r>
            <a:endParaRPr lang="en-US" sz="1300" b="1" dirty="0">
              <a:solidFill>
                <a:schemeClr val="accent1">
                  <a:lumMod val="50000"/>
                </a:schemeClr>
              </a:solidFill>
              <a:latin typeface="Host Grotesk Light" panose="020B0604020202020204" charset="0"/>
            </a:endParaRPr>
          </a:p>
        </p:txBody>
      </p:sp>
      <p:sp>
        <p:nvSpPr>
          <p:cNvPr id="19" name="Text 12"/>
          <p:cNvSpPr/>
          <p:nvPr/>
        </p:nvSpPr>
        <p:spPr>
          <a:xfrm>
            <a:off x="548671" y="4083648"/>
            <a:ext cx="3434750" cy="33962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Autofit/>
          </a:bodyPr>
          <a:lstStyle/>
          <a:p>
            <a:pPr marL="0" indent="0" algn="l">
              <a:lnSpc>
                <a:spcPct val="116000"/>
              </a:lnSpc>
              <a:buNone/>
            </a:pPr>
            <a:r>
              <a:rPr lang="en-US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High-quality solutions delivered at competitive pricing without compromising on standards.</a:t>
            </a:r>
          </a:p>
        </p:txBody>
      </p:sp>
      <p:pic>
        <p:nvPicPr>
          <p:cNvPr id="20" name="Image 5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4659709" y="3666383"/>
            <a:ext cx="304577" cy="304577"/>
          </a:xfrm>
          <a:prstGeom prst="rect">
            <a:avLst/>
          </a:prstGeom>
        </p:spPr>
      </p:pic>
      <p:sp>
        <p:nvSpPr>
          <p:cNvPr id="21" name="Text 13"/>
          <p:cNvSpPr/>
          <p:nvPr/>
        </p:nvSpPr>
        <p:spPr>
          <a:xfrm>
            <a:off x="5072807" y="3720785"/>
            <a:ext cx="1790849" cy="19035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300" b="1" dirty="0">
                <a:solidFill>
                  <a:schemeClr val="accent1">
                    <a:lumMod val="50000"/>
                  </a:schemeClr>
                </a:solidFill>
                <a:latin typeface="Host Grotesk Light" panose="020B0604020202020204" charset="0"/>
                <a:ea typeface="Host Grotesk Medium" pitchFamily="34" charset="-122"/>
                <a:cs typeface="Host Grotesk Medium" pitchFamily="34" charset="-120"/>
              </a:rPr>
              <a:t>Multi-Industry Experience</a:t>
            </a:r>
            <a:endParaRPr lang="en-US" sz="1300" b="1" dirty="0">
              <a:solidFill>
                <a:schemeClr val="accent1">
                  <a:lumMod val="50000"/>
                </a:schemeClr>
              </a:solidFill>
              <a:latin typeface="Host Grotesk Light" panose="020B0604020202020204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599ED731-1921-1B22-5050-A617A3687AD2}"/>
              </a:ext>
            </a:extLst>
          </p:cNvPr>
          <p:cNvSpPr txBox="1"/>
          <p:nvPr/>
        </p:nvSpPr>
        <p:spPr>
          <a:xfrm>
            <a:off x="390054" y="4738667"/>
            <a:ext cx="748146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dirty="0"/>
              <a:t>8</a:t>
            </a:r>
            <a:endParaRPr lang="en-IN" sz="900" dirty="0"/>
          </a:p>
        </p:txBody>
      </p:sp>
      <p:sp>
        <p:nvSpPr>
          <p:cNvPr id="25" name="Text 1">
            <a:extLst>
              <a:ext uri="{FF2B5EF4-FFF2-40B4-BE49-F238E27FC236}">
                <a16:creationId xmlns:a16="http://schemas.microsoft.com/office/drawing/2014/main" id="{C940DB8F-A752-9FD6-ABA9-653A45C9BEDE}"/>
              </a:ext>
            </a:extLst>
          </p:cNvPr>
          <p:cNvSpPr/>
          <p:nvPr/>
        </p:nvSpPr>
        <p:spPr>
          <a:xfrm>
            <a:off x="578495" y="579078"/>
            <a:ext cx="1457623" cy="16214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23000"/>
              </a:lnSpc>
              <a:buNone/>
            </a:pPr>
            <a:r>
              <a:rPr lang="en-US" sz="850" spc="300" dirty="0">
                <a:solidFill>
                  <a:srgbClr val="384653"/>
                </a:solidFill>
                <a:latin typeface="Arial" panose="020B0604020202020204" pitchFamily="34" charset="0"/>
                <a:ea typeface="Roboto" pitchFamily="34" charset="-122"/>
                <a:cs typeface="Arial" panose="020B0604020202020204" pitchFamily="34" charset="0"/>
              </a:rPr>
              <a:t>WHY CHOOSE US</a:t>
            </a:r>
            <a:endParaRPr lang="en-US" sz="850" spc="3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0" name="Text 10">
            <a:extLst>
              <a:ext uri="{FF2B5EF4-FFF2-40B4-BE49-F238E27FC236}">
                <a16:creationId xmlns:a16="http://schemas.microsoft.com/office/drawing/2014/main" id="{34D197E5-B787-37AD-A6B1-840FDA51F15C}"/>
              </a:ext>
            </a:extLst>
          </p:cNvPr>
          <p:cNvSpPr/>
          <p:nvPr/>
        </p:nvSpPr>
        <p:spPr>
          <a:xfrm>
            <a:off x="4689962" y="4083648"/>
            <a:ext cx="3434750" cy="339626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Autofit/>
          </a:bodyPr>
          <a:lstStyle/>
          <a:p>
            <a:pPr>
              <a:lnSpc>
                <a:spcPct val="116000"/>
              </a:lnSpc>
            </a:pPr>
            <a:r>
              <a:rPr lang="en-US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Serving almost all major industries with proven, scalable deployments.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9" grpId="0" animBg="1"/>
      <p:bldP spid="10" grpId="0" animBg="1"/>
      <p:bldP spid="12" grpId="0" animBg="1"/>
      <p:bldP spid="13" grpId="0" animBg="1"/>
      <p:bldP spid="15" grpId="0" animBg="1"/>
      <p:bldP spid="16" grpId="0" animBg="1"/>
      <p:bldP spid="18" grpId="0" animBg="1"/>
      <p:bldP spid="19" grpId="0" animBg="1"/>
      <p:bldP spid="21" grpId="0" animBg="1"/>
      <p:bldP spid="30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2"/>
          <p:cNvSpPr/>
          <p:nvPr/>
        </p:nvSpPr>
        <p:spPr>
          <a:xfrm>
            <a:off x="496119" y="818003"/>
            <a:ext cx="3632522" cy="45873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700" dirty="0">
                <a:solidFill>
                  <a:srgbClr val="2E3C4E"/>
                </a:solidFill>
                <a:latin typeface="Bahnschrift Light Condensed" panose="020B0502040204020203" pitchFamily="34" charset="0"/>
                <a:ea typeface="Host Grotesk Medium" pitchFamily="34" charset="-122"/>
                <a:cs typeface="Host Grotesk Medium" pitchFamily="34" charset="-120"/>
              </a:rPr>
              <a:t>Excellence in Every Project</a:t>
            </a:r>
            <a:endParaRPr lang="en-US" sz="2700" dirty="0">
              <a:latin typeface="Bahnschrift Light Condensed" panose="020B0502040204020203" pitchFamily="34" charset="0"/>
            </a:endParaRPr>
          </a:p>
        </p:txBody>
      </p:sp>
      <p:pic>
        <p:nvPicPr>
          <p:cNvPr id="5" name="Image 0"/>
          <p:cNvPicPr>
            <a:picLocks noChangeAspect="1"/>
          </p:cNvPicPr>
          <p:nvPr/>
        </p:nvPicPr>
        <p:blipFill>
          <a:blip r:embed="rId3"/>
          <a:srcRect t="13936" b="28844"/>
          <a:stretch>
            <a:fillRect/>
          </a:stretch>
        </p:blipFill>
        <p:spPr>
          <a:xfrm>
            <a:off x="491428" y="1394718"/>
            <a:ext cx="3960043" cy="3048761"/>
          </a:xfrm>
          <a:prstGeom prst="rect">
            <a:avLst/>
          </a:prstGeom>
        </p:spPr>
      </p:pic>
      <p:sp>
        <p:nvSpPr>
          <p:cNvPr id="6" name="Text 3"/>
          <p:cNvSpPr/>
          <p:nvPr/>
        </p:nvSpPr>
        <p:spPr>
          <a:xfrm>
            <a:off x="4692529" y="1397940"/>
            <a:ext cx="3960043" cy="844735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Autofit/>
          </a:bodyPr>
          <a:lstStyle/>
          <a:p>
            <a:pPr marL="0" indent="0" algn="l">
              <a:lnSpc>
                <a:spcPct val="108000"/>
              </a:lnSpc>
              <a:buNone/>
            </a:pPr>
            <a:r>
              <a:rPr lang="en-US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VisionIQ Technosol is committed to delivering excellence in every project — leveraging the </a:t>
            </a:r>
            <a:r>
              <a:rPr lang="en-US" sz="11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latest technology</a:t>
            </a:r>
            <a:r>
              <a:rPr lang="en-US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 and </a:t>
            </a:r>
            <a:r>
              <a:rPr lang="en-US" sz="11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industry best practices</a:t>
            </a:r>
            <a:r>
              <a:rPr lang="en-US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 to provide solutions that are effective, scalable, and sustainable.</a:t>
            </a:r>
          </a:p>
        </p:txBody>
      </p:sp>
      <p:pic>
        <p:nvPicPr>
          <p:cNvPr id="7" name="Image 1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4851513" y="2397057"/>
            <a:ext cx="156121" cy="156121"/>
          </a:xfrm>
          <a:prstGeom prst="rect">
            <a:avLst/>
          </a:prstGeom>
        </p:spPr>
      </p:pic>
      <p:sp>
        <p:nvSpPr>
          <p:cNvPr id="8" name="Text 4"/>
          <p:cNvSpPr/>
          <p:nvPr/>
        </p:nvSpPr>
        <p:spPr>
          <a:xfrm>
            <a:off x="5150806" y="2379999"/>
            <a:ext cx="1448321" cy="16266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3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Host Grotesk Light" panose="020B0604020202020204" charset="0"/>
                <a:ea typeface="Host Grotesk Medium" pitchFamily="34" charset="-122"/>
                <a:cs typeface="Host Grotesk Medium" pitchFamily="34" charset="-120"/>
              </a:rPr>
              <a:t>Client-Centric Approach</a:t>
            </a:r>
            <a:endParaRPr lang="en-US" sz="1300" b="1" dirty="0">
              <a:solidFill>
                <a:schemeClr val="tx1">
                  <a:lumMod val="85000"/>
                  <a:lumOff val="15000"/>
                </a:schemeClr>
              </a:solidFill>
              <a:latin typeface="Host Grotesk Light" panose="020B0604020202020204" charset="0"/>
            </a:endParaRPr>
          </a:p>
        </p:txBody>
      </p:sp>
      <p:sp>
        <p:nvSpPr>
          <p:cNvPr id="9" name="Text 5"/>
          <p:cNvSpPr/>
          <p:nvPr/>
        </p:nvSpPr>
        <p:spPr>
          <a:xfrm>
            <a:off x="5161316" y="2620037"/>
            <a:ext cx="2773994" cy="27071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Autofit/>
          </a:bodyPr>
          <a:lstStyle/>
          <a:p>
            <a:pPr marL="0" indent="0" algn="l">
              <a:lnSpc>
                <a:spcPct val="108000"/>
              </a:lnSpc>
              <a:buNone/>
            </a:pPr>
            <a:r>
              <a:rPr lang="en-US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Every project is aligned with your vision and operational expectations.</a:t>
            </a:r>
          </a:p>
        </p:txBody>
      </p:sp>
      <p:pic>
        <p:nvPicPr>
          <p:cNvPr id="10" name="Image 2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398441" y="3138889"/>
            <a:ext cx="156121" cy="156121"/>
          </a:xfrm>
          <a:prstGeom prst="rect">
            <a:avLst/>
          </a:prstGeom>
        </p:spPr>
      </p:pic>
      <p:sp>
        <p:nvSpPr>
          <p:cNvPr id="11" name="Text 6"/>
          <p:cNvSpPr/>
          <p:nvPr/>
        </p:nvSpPr>
        <p:spPr>
          <a:xfrm>
            <a:off x="5697735" y="3121831"/>
            <a:ext cx="1311697" cy="16266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3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Host Grotesk Light" panose="020B0604020202020204" charset="0"/>
                <a:ea typeface="Host Grotesk Medium" pitchFamily="34" charset="-122"/>
                <a:cs typeface="Host Grotesk Medium" pitchFamily="34" charset="-120"/>
              </a:rPr>
              <a:t>Continuous Innovation</a:t>
            </a:r>
            <a:endParaRPr lang="en-US" sz="1300" b="1" dirty="0">
              <a:solidFill>
                <a:schemeClr val="tx1">
                  <a:lumMod val="85000"/>
                  <a:lumOff val="15000"/>
                </a:schemeClr>
              </a:solidFill>
              <a:latin typeface="Host Grotesk Light" panose="020B0604020202020204" charset="0"/>
            </a:endParaRPr>
          </a:p>
        </p:txBody>
      </p:sp>
      <p:sp>
        <p:nvSpPr>
          <p:cNvPr id="12" name="Text 7"/>
          <p:cNvSpPr/>
          <p:nvPr/>
        </p:nvSpPr>
        <p:spPr>
          <a:xfrm>
            <a:off x="5708245" y="3361869"/>
            <a:ext cx="2773994" cy="27071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Autofit/>
          </a:bodyPr>
          <a:lstStyle/>
          <a:p>
            <a:pPr marL="0" indent="0" algn="l">
              <a:lnSpc>
                <a:spcPct val="108000"/>
              </a:lnSpc>
              <a:buNone/>
            </a:pPr>
            <a:r>
              <a:rPr lang="en-US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We stay ahead of the curve to meet evolving customer landscapes.</a:t>
            </a:r>
          </a:p>
        </p:txBody>
      </p:sp>
      <p:pic>
        <p:nvPicPr>
          <p:cNvPr id="13" name="Image 3" descr="preencoded.png"/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931076" y="3877336"/>
            <a:ext cx="156121" cy="156121"/>
          </a:xfrm>
          <a:prstGeom prst="rect">
            <a:avLst/>
          </a:prstGeom>
        </p:spPr>
      </p:pic>
      <p:sp>
        <p:nvSpPr>
          <p:cNvPr id="14" name="Text 8"/>
          <p:cNvSpPr/>
          <p:nvPr/>
        </p:nvSpPr>
        <p:spPr>
          <a:xfrm>
            <a:off x="6230369" y="3860278"/>
            <a:ext cx="1301353" cy="16266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3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Host Grotesk Light" panose="020B0604020202020204" charset="0"/>
                <a:ea typeface="Host Grotesk Medium" pitchFamily="34" charset="-122"/>
                <a:cs typeface="Host Grotesk Medium" pitchFamily="34" charset="-120"/>
              </a:rPr>
              <a:t>Integrity &amp; Excellence</a:t>
            </a:r>
            <a:endParaRPr lang="en-US" sz="1300" b="1" dirty="0">
              <a:solidFill>
                <a:schemeClr val="tx1">
                  <a:lumMod val="85000"/>
                  <a:lumOff val="15000"/>
                </a:schemeClr>
              </a:solidFill>
              <a:latin typeface="Host Grotesk Light" panose="020B0604020202020204" charset="0"/>
            </a:endParaRPr>
          </a:p>
        </p:txBody>
      </p:sp>
      <p:sp>
        <p:nvSpPr>
          <p:cNvPr id="15" name="Text 9"/>
          <p:cNvSpPr/>
          <p:nvPr/>
        </p:nvSpPr>
        <p:spPr>
          <a:xfrm>
            <a:off x="6240879" y="4100316"/>
            <a:ext cx="2535259" cy="27071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Autofit/>
          </a:bodyPr>
          <a:lstStyle/>
          <a:p>
            <a:pPr marL="0" indent="0" algn="l">
              <a:lnSpc>
                <a:spcPct val="108000"/>
              </a:lnSpc>
              <a:buNone/>
            </a:pPr>
            <a:r>
              <a:rPr lang="en-US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Our commitment to quality and transparency drives every engagement.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0DFC5ACF-82D4-87A4-C0A5-4DA7238BA33D}"/>
              </a:ext>
            </a:extLst>
          </p:cNvPr>
          <p:cNvSpPr txBox="1"/>
          <p:nvPr/>
        </p:nvSpPr>
        <p:spPr>
          <a:xfrm>
            <a:off x="390054" y="4738667"/>
            <a:ext cx="748146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dirty="0"/>
              <a:t>9</a:t>
            </a:r>
            <a:endParaRPr lang="en-IN" sz="900" dirty="0"/>
          </a:p>
        </p:txBody>
      </p:sp>
      <p:sp>
        <p:nvSpPr>
          <p:cNvPr id="18" name="Text 1">
            <a:extLst>
              <a:ext uri="{FF2B5EF4-FFF2-40B4-BE49-F238E27FC236}">
                <a16:creationId xmlns:a16="http://schemas.microsoft.com/office/drawing/2014/main" id="{E1241960-9F58-6D2D-4492-AEA5BE3327A5}"/>
              </a:ext>
            </a:extLst>
          </p:cNvPr>
          <p:cNvSpPr/>
          <p:nvPr/>
        </p:nvSpPr>
        <p:spPr>
          <a:xfrm>
            <a:off x="578495" y="579078"/>
            <a:ext cx="1457623" cy="16214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23000"/>
              </a:lnSpc>
              <a:buNone/>
            </a:pPr>
            <a:r>
              <a:rPr lang="en-US" sz="850" spc="300" dirty="0">
                <a:solidFill>
                  <a:srgbClr val="384653"/>
                </a:solidFill>
                <a:latin typeface="Arial" panose="020B0604020202020204" pitchFamily="34" charset="0"/>
                <a:ea typeface="Roboto" pitchFamily="34" charset="-122"/>
                <a:cs typeface="Arial" panose="020B0604020202020204" pitchFamily="34" charset="0"/>
              </a:rPr>
              <a:t>OUR COMMITTMENT</a:t>
            </a:r>
            <a:endParaRPr lang="en-US" sz="850" spc="3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9" grpId="0" animBg="1"/>
      <p:bldP spid="11" grpId="0" animBg="1"/>
      <p:bldP spid="12" grpId="0" animBg="1"/>
      <p:bldP spid="14" grpId="0" animBg="1"/>
      <p:bldP spid="1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/>
          <p:cNvPicPr>
            <a:picLocks noChangeAspect="1"/>
          </p:cNvPicPr>
          <p:nvPr/>
        </p:nvPicPr>
        <p:blipFill>
          <a:blip r:embed="rId3"/>
          <a:srcRect l="-227" r="11654" b="6098"/>
          <a:stretch>
            <a:fillRect/>
          </a:stretch>
        </p:blipFill>
        <p:spPr>
          <a:xfrm>
            <a:off x="5543550" y="0"/>
            <a:ext cx="3600450" cy="5143499"/>
          </a:xfrm>
          <a:prstGeom prst="rect">
            <a:avLst/>
          </a:prstGeom>
        </p:spPr>
      </p:pic>
      <p:sp>
        <p:nvSpPr>
          <p:cNvPr id="24" name="Rectangle 23">
            <a:extLst>
              <a:ext uri="{FF2B5EF4-FFF2-40B4-BE49-F238E27FC236}">
                <a16:creationId xmlns:a16="http://schemas.microsoft.com/office/drawing/2014/main" id="{A05B2D1B-F181-4A79-28C8-AD805BAAE9DA}"/>
              </a:ext>
            </a:extLst>
          </p:cNvPr>
          <p:cNvSpPr/>
          <p:nvPr/>
        </p:nvSpPr>
        <p:spPr>
          <a:xfrm rot="20932360">
            <a:off x="3763346" y="-251388"/>
            <a:ext cx="2291326" cy="5797694"/>
          </a:xfrm>
          <a:prstGeom prst="rect">
            <a:avLst/>
          </a:prstGeom>
          <a:solidFill>
            <a:srgbClr val="FAF9F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sp>
        <p:nvSpPr>
          <p:cNvPr id="6" name="Shape 3"/>
          <p:cNvSpPr/>
          <p:nvPr/>
        </p:nvSpPr>
        <p:spPr>
          <a:xfrm>
            <a:off x="496119" y="1325084"/>
            <a:ext cx="4722763" cy="716012"/>
          </a:xfrm>
          <a:prstGeom prst="roundRect">
            <a:avLst>
              <a:gd name="adj" fmla="val 6107"/>
            </a:avLst>
          </a:prstGeom>
          <a:solidFill>
            <a:srgbClr val="FAF9F5"/>
          </a:solidFill>
          <a:ln w="14288">
            <a:solidFill>
              <a:schemeClr val="accent5">
                <a:lumMod val="60000"/>
                <a:lumOff val="40000"/>
              </a:schemeClr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7" name="Text 4"/>
          <p:cNvSpPr/>
          <p:nvPr/>
        </p:nvSpPr>
        <p:spPr>
          <a:xfrm>
            <a:off x="614511" y="1443477"/>
            <a:ext cx="1301353" cy="16266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000" spc="300" dirty="0">
                <a:solidFill>
                  <a:srgbClr val="384653"/>
                </a:solidFill>
                <a:latin typeface="Arial Black" panose="020B0A04020102020204" pitchFamily="34" charset="0"/>
                <a:ea typeface="Host Grotesk Medium" pitchFamily="34" charset="-122"/>
                <a:cs typeface="Host Grotesk Medium" pitchFamily="34" charset="-120"/>
              </a:rPr>
              <a:t>Address</a:t>
            </a:r>
            <a:endParaRPr lang="en-US" sz="1000" spc="300" dirty="0">
              <a:latin typeface="Arial Black" panose="020B0A04020102020204" pitchFamily="34" charset="0"/>
            </a:endParaRPr>
          </a:p>
        </p:txBody>
      </p:sp>
      <p:sp>
        <p:nvSpPr>
          <p:cNvPr id="8" name="Text 5"/>
          <p:cNvSpPr/>
          <p:nvPr/>
        </p:nvSpPr>
        <p:spPr>
          <a:xfrm>
            <a:off x="614511" y="1651985"/>
            <a:ext cx="1648769" cy="27071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8000"/>
              </a:lnSpc>
              <a:buNone/>
            </a:pPr>
            <a:r>
              <a:rPr lang="en-US" sz="8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H-119, LGF, Sector 63</a:t>
            </a:r>
            <a:endParaRPr lang="en-US" sz="800" dirty="0"/>
          </a:p>
          <a:p>
            <a:pPr marL="0" indent="0" algn="l">
              <a:lnSpc>
                <a:spcPct val="108000"/>
              </a:lnSpc>
              <a:buNone/>
            </a:pPr>
            <a:r>
              <a:rPr lang="en-US" sz="8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Noida – 201301, India</a:t>
            </a:r>
            <a:endParaRPr lang="en-US" sz="800" dirty="0"/>
          </a:p>
        </p:txBody>
      </p:sp>
      <p:sp>
        <p:nvSpPr>
          <p:cNvPr id="9" name="Shape 6"/>
          <p:cNvSpPr/>
          <p:nvPr/>
        </p:nvSpPr>
        <p:spPr>
          <a:xfrm>
            <a:off x="496119" y="2117519"/>
            <a:ext cx="4722763" cy="851371"/>
          </a:xfrm>
          <a:prstGeom prst="roundRect">
            <a:avLst>
              <a:gd name="adj" fmla="val 5136"/>
            </a:avLst>
          </a:prstGeom>
          <a:solidFill>
            <a:srgbClr val="FAF9F5"/>
          </a:solidFill>
          <a:ln w="14288">
            <a:solidFill>
              <a:schemeClr val="accent5">
                <a:lumMod val="60000"/>
                <a:lumOff val="40000"/>
              </a:schemeClr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10" name="Text 7"/>
          <p:cNvSpPr/>
          <p:nvPr/>
        </p:nvSpPr>
        <p:spPr>
          <a:xfrm>
            <a:off x="614511" y="2235912"/>
            <a:ext cx="1301353" cy="16266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000" spc="300" dirty="0">
                <a:solidFill>
                  <a:srgbClr val="384653"/>
                </a:solidFill>
                <a:latin typeface="Arial Black" panose="020B0A04020102020204" pitchFamily="34" charset="0"/>
                <a:ea typeface="Host Grotesk Medium" pitchFamily="34" charset="-122"/>
                <a:cs typeface="Host Grotesk Medium" pitchFamily="34" charset="-120"/>
              </a:rPr>
              <a:t>Phone</a:t>
            </a:r>
            <a:endParaRPr lang="en-US" sz="1000" spc="300" dirty="0">
              <a:latin typeface="Arial Black" panose="020B0A04020102020204" pitchFamily="34" charset="0"/>
            </a:endParaRPr>
          </a:p>
        </p:txBody>
      </p:sp>
      <p:sp>
        <p:nvSpPr>
          <p:cNvPr id="11" name="Text 8"/>
          <p:cNvSpPr/>
          <p:nvPr/>
        </p:nvSpPr>
        <p:spPr>
          <a:xfrm>
            <a:off x="614512" y="2444420"/>
            <a:ext cx="1648768" cy="40607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8000"/>
              </a:lnSpc>
              <a:buNone/>
            </a:pPr>
            <a:r>
              <a:rPr lang="en-US" sz="8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+91 9871299774</a:t>
            </a:r>
            <a:endParaRPr lang="en-US" sz="800" dirty="0"/>
          </a:p>
          <a:p>
            <a:pPr marL="0" indent="0" algn="l">
              <a:lnSpc>
                <a:spcPct val="108000"/>
              </a:lnSpc>
              <a:buNone/>
            </a:pPr>
            <a:r>
              <a:rPr lang="en-US" sz="8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+91 9870400975</a:t>
            </a:r>
            <a:endParaRPr lang="en-US" sz="800" dirty="0"/>
          </a:p>
          <a:p>
            <a:pPr marL="0" indent="0" algn="l">
              <a:lnSpc>
                <a:spcPct val="108000"/>
              </a:lnSpc>
              <a:buNone/>
            </a:pPr>
            <a:r>
              <a:rPr lang="en-US" sz="8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0120-4105797 / 0120-4106001</a:t>
            </a:r>
            <a:endParaRPr lang="en-US" sz="800" dirty="0"/>
          </a:p>
        </p:txBody>
      </p:sp>
      <p:sp>
        <p:nvSpPr>
          <p:cNvPr id="12" name="Shape 9"/>
          <p:cNvSpPr/>
          <p:nvPr/>
        </p:nvSpPr>
        <p:spPr>
          <a:xfrm>
            <a:off x="496119" y="3045314"/>
            <a:ext cx="2291326" cy="716012"/>
          </a:xfrm>
          <a:prstGeom prst="roundRect">
            <a:avLst>
              <a:gd name="adj" fmla="val 6107"/>
            </a:avLst>
          </a:prstGeom>
          <a:solidFill>
            <a:srgbClr val="FAF9F5"/>
          </a:solidFill>
          <a:ln w="14288">
            <a:solidFill>
              <a:schemeClr val="accent5">
                <a:lumMod val="60000"/>
                <a:lumOff val="40000"/>
              </a:schemeClr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13" name="Text 10"/>
          <p:cNvSpPr/>
          <p:nvPr/>
        </p:nvSpPr>
        <p:spPr>
          <a:xfrm>
            <a:off x="614511" y="3163706"/>
            <a:ext cx="1301353" cy="16266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000" spc="300" dirty="0">
                <a:solidFill>
                  <a:srgbClr val="384653"/>
                </a:solidFill>
                <a:latin typeface="Arial Black" panose="020B0A04020102020204" pitchFamily="34" charset="0"/>
                <a:ea typeface="Host Grotesk Medium" pitchFamily="34" charset="-122"/>
                <a:cs typeface="Host Grotesk Medium" pitchFamily="34" charset="-120"/>
              </a:rPr>
              <a:t>Email</a:t>
            </a:r>
            <a:endParaRPr lang="en-US" sz="1000" spc="300" dirty="0">
              <a:latin typeface="Arial Black" panose="020B0A04020102020204" pitchFamily="34" charset="0"/>
            </a:endParaRPr>
          </a:p>
        </p:txBody>
      </p:sp>
      <p:sp>
        <p:nvSpPr>
          <p:cNvPr id="14" name="Text 11"/>
          <p:cNvSpPr/>
          <p:nvPr/>
        </p:nvSpPr>
        <p:spPr>
          <a:xfrm>
            <a:off x="614512" y="3372215"/>
            <a:ext cx="1648768" cy="27071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8000"/>
              </a:lnSpc>
              <a:buNone/>
            </a:pPr>
            <a:r>
              <a:rPr lang="en-US" sz="8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sridhar@visioniqtech.com</a:t>
            </a:r>
            <a:endParaRPr lang="en-US" sz="800" dirty="0"/>
          </a:p>
          <a:p>
            <a:pPr marL="0" indent="0" algn="l">
              <a:lnSpc>
                <a:spcPct val="108000"/>
              </a:lnSpc>
              <a:buNone/>
            </a:pPr>
            <a:r>
              <a:rPr lang="en-US" sz="8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info@visioniqtech.com</a:t>
            </a:r>
            <a:endParaRPr lang="en-US" sz="800" dirty="0"/>
          </a:p>
        </p:txBody>
      </p:sp>
      <p:sp>
        <p:nvSpPr>
          <p:cNvPr id="15" name="Shape 12"/>
          <p:cNvSpPr/>
          <p:nvPr/>
        </p:nvSpPr>
        <p:spPr>
          <a:xfrm>
            <a:off x="2930751" y="3045313"/>
            <a:ext cx="2291330" cy="716013"/>
          </a:xfrm>
          <a:prstGeom prst="roundRect">
            <a:avLst>
              <a:gd name="adj" fmla="val 7531"/>
            </a:avLst>
          </a:prstGeom>
          <a:solidFill>
            <a:srgbClr val="FAF9F5"/>
          </a:solidFill>
          <a:ln w="14288">
            <a:solidFill>
              <a:schemeClr val="accent5">
                <a:lumMod val="60000"/>
                <a:lumOff val="40000"/>
              </a:schemeClr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16" name="Text 13"/>
          <p:cNvSpPr/>
          <p:nvPr/>
        </p:nvSpPr>
        <p:spPr>
          <a:xfrm>
            <a:off x="3082128" y="3153085"/>
            <a:ext cx="1301353" cy="16266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000" spc="300" dirty="0">
                <a:solidFill>
                  <a:srgbClr val="384653"/>
                </a:solidFill>
                <a:latin typeface="Arial Black" panose="020B0A04020102020204" pitchFamily="34" charset="0"/>
                <a:ea typeface="Host Grotesk Medium" pitchFamily="34" charset="-122"/>
                <a:cs typeface="Host Grotesk Medium" pitchFamily="34" charset="-120"/>
              </a:rPr>
              <a:t>Web</a:t>
            </a:r>
            <a:endParaRPr lang="en-US" sz="1000" spc="300" dirty="0">
              <a:latin typeface="Arial Black" panose="020B0A04020102020204" pitchFamily="34" charset="0"/>
            </a:endParaRPr>
          </a:p>
        </p:txBody>
      </p:sp>
      <p:sp>
        <p:nvSpPr>
          <p:cNvPr id="17" name="Text 14"/>
          <p:cNvSpPr/>
          <p:nvPr/>
        </p:nvSpPr>
        <p:spPr>
          <a:xfrm>
            <a:off x="3084073" y="3372214"/>
            <a:ext cx="1203128" cy="13535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8000"/>
              </a:lnSpc>
              <a:buNone/>
            </a:pPr>
            <a:r>
              <a:rPr lang="en-US" sz="800" dirty="0">
                <a:solidFill>
                  <a:srgbClr val="384653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www.visioniqtech.com</a:t>
            </a:r>
            <a:endParaRPr lang="en-US" sz="800" dirty="0"/>
          </a:p>
        </p:txBody>
      </p:sp>
      <p:sp>
        <p:nvSpPr>
          <p:cNvPr id="18" name="Shape 15"/>
          <p:cNvSpPr/>
          <p:nvPr/>
        </p:nvSpPr>
        <p:spPr>
          <a:xfrm>
            <a:off x="496119" y="4036915"/>
            <a:ext cx="4722763" cy="467841"/>
          </a:xfrm>
          <a:prstGeom prst="roundRect">
            <a:avLst>
              <a:gd name="adj" fmla="val 9346"/>
            </a:avLst>
          </a:prstGeom>
          <a:solidFill>
            <a:srgbClr val="D9EDF2"/>
          </a:solidFill>
          <a:ln/>
        </p:spPr>
        <p:txBody>
          <a:bodyPr/>
          <a:lstStyle/>
          <a:p>
            <a:endParaRPr lang="en-IN"/>
          </a:p>
        </p:txBody>
      </p:sp>
      <p:pic>
        <p:nvPicPr>
          <p:cNvPr id="19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8495" y="4177123"/>
            <a:ext cx="234181" cy="187424"/>
          </a:xfrm>
          <a:prstGeom prst="rect">
            <a:avLst/>
          </a:prstGeom>
        </p:spPr>
      </p:pic>
      <p:sp>
        <p:nvSpPr>
          <p:cNvPr id="20" name="Text 16"/>
          <p:cNvSpPr/>
          <p:nvPr/>
        </p:nvSpPr>
        <p:spPr>
          <a:xfrm>
            <a:off x="895052" y="4139309"/>
            <a:ext cx="4219724" cy="270718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8000"/>
              </a:lnSpc>
              <a:buNone/>
            </a:pPr>
            <a:r>
              <a:rPr lang="en-US" sz="800" b="1" dirty="0">
                <a:solidFill>
                  <a:srgbClr val="000000"/>
                </a:solidFill>
                <a:ea typeface="Roboto Bold" pitchFamily="34" charset="-122"/>
                <a:cs typeface="Roboto Bold" pitchFamily="34" charset="-120"/>
              </a:rPr>
              <a:t>VisionIQ Technosol Pvt. Limited</a:t>
            </a:r>
            <a:r>
              <a:rPr lang="en-US" sz="800" dirty="0">
                <a:solidFill>
                  <a:srgbClr val="000000"/>
                </a:solidFill>
                <a:ea typeface="Roboto" pitchFamily="34" charset="-122"/>
                <a:cs typeface="Roboto" pitchFamily="34" charset="-120"/>
              </a:rPr>
              <a:t> — Your trusted partner for Security, IT Infrastructure, Automation and Cybersecurity solutions across India and beyond.</a:t>
            </a:r>
            <a:endParaRPr lang="en-US" sz="800" dirty="0"/>
          </a:p>
        </p:txBody>
      </p:sp>
      <p:sp>
        <p:nvSpPr>
          <p:cNvPr id="21" name="Text 2">
            <a:extLst>
              <a:ext uri="{FF2B5EF4-FFF2-40B4-BE49-F238E27FC236}">
                <a16:creationId xmlns:a16="http://schemas.microsoft.com/office/drawing/2014/main" id="{B7111210-688B-FDB4-A783-8AD460210086}"/>
              </a:ext>
            </a:extLst>
          </p:cNvPr>
          <p:cNvSpPr/>
          <p:nvPr/>
        </p:nvSpPr>
        <p:spPr>
          <a:xfrm>
            <a:off x="496119" y="793544"/>
            <a:ext cx="2625211" cy="42914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700" dirty="0">
                <a:solidFill>
                  <a:srgbClr val="2E3C4E"/>
                </a:solidFill>
                <a:latin typeface="Bahnschrift Light Condensed" panose="020B0502040204020203" pitchFamily="34" charset="0"/>
                <a:ea typeface="Host Grotesk Medium" pitchFamily="34" charset="-122"/>
                <a:cs typeface="Host Grotesk Medium" pitchFamily="34" charset="-120"/>
              </a:rPr>
              <a:t>Reach Us</a:t>
            </a:r>
            <a:endParaRPr lang="en-US" sz="2700" dirty="0">
              <a:latin typeface="Bahnschrift Light Condensed" panose="020B0502040204020203" pitchFamily="34" charset="0"/>
            </a:endParaRPr>
          </a:p>
        </p:txBody>
      </p:sp>
      <p:sp>
        <p:nvSpPr>
          <p:cNvPr id="23" name="Text 1">
            <a:extLst>
              <a:ext uri="{FF2B5EF4-FFF2-40B4-BE49-F238E27FC236}">
                <a16:creationId xmlns:a16="http://schemas.microsoft.com/office/drawing/2014/main" id="{BE59D09C-718B-EE31-7F84-EBBF70C7B797}"/>
              </a:ext>
            </a:extLst>
          </p:cNvPr>
          <p:cNvSpPr/>
          <p:nvPr/>
        </p:nvSpPr>
        <p:spPr>
          <a:xfrm>
            <a:off x="578495" y="579078"/>
            <a:ext cx="1457623" cy="16214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ct val="123000"/>
              </a:lnSpc>
              <a:buNone/>
            </a:pPr>
            <a:r>
              <a:rPr lang="en-US" sz="850" spc="300" dirty="0">
                <a:solidFill>
                  <a:srgbClr val="384653"/>
                </a:solidFill>
                <a:latin typeface="Arial" panose="020B0604020202020204" pitchFamily="34" charset="0"/>
                <a:ea typeface="Roboto" pitchFamily="34" charset="-122"/>
                <a:cs typeface="Arial" panose="020B0604020202020204" pitchFamily="34" charset="0"/>
              </a:rPr>
              <a:t>GET IN TOUCH</a:t>
            </a:r>
            <a:endParaRPr lang="en-US" sz="850" spc="3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425DA6F1-4BD1-4E73-2B86-98E67E1E228E}"/>
              </a:ext>
            </a:extLst>
          </p:cNvPr>
          <p:cNvSpPr txBox="1"/>
          <p:nvPr/>
        </p:nvSpPr>
        <p:spPr>
          <a:xfrm>
            <a:off x="390054" y="4738667"/>
            <a:ext cx="748146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dirty="0"/>
              <a:t>10</a:t>
            </a:r>
            <a:endParaRPr lang="en-IN" sz="9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10" grpId="0" animBg="1"/>
      <p:bldP spid="11" grpId="0" animBg="1"/>
      <p:bldP spid="13" grpId="0" animBg="1"/>
      <p:bldP spid="14" grpId="0" animBg="1"/>
      <p:bldP spid="16" grpId="0" animBg="1"/>
      <p:bldP spid="17" grpId="0" animBg="1"/>
      <p:bldP spid="20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10698</TotalTime>
  <Words>863</Words>
  <Application>Microsoft Office PowerPoint</Application>
  <PresentationFormat>On-screen Show (16:9)</PresentationFormat>
  <Paragraphs>151</Paragraphs>
  <Slides>11</Slides>
  <Notes>11</Notes>
  <HiddenSlides>0</HiddenSlides>
  <MMClips>1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20" baseType="lpstr">
      <vt:lpstr>Bahnschrift Light Condensed</vt:lpstr>
      <vt:lpstr>Host Grotesk Light</vt:lpstr>
      <vt:lpstr>Arial Black</vt:lpstr>
      <vt:lpstr>Roboto Bold</vt:lpstr>
      <vt:lpstr>Arial</vt:lpstr>
      <vt:lpstr>Roboto</vt:lpstr>
      <vt:lpstr>Wingdings</vt:lpstr>
      <vt:lpstr>Host Grotesk Medium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>DELL</dc:creator>
  <cp:lastModifiedBy>Sridhar Chidambaram</cp:lastModifiedBy>
  <cp:revision>15</cp:revision>
  <dcterms:created xsi:type="dcterms:W3CDTF">2026-07-02T10:34:47Z</dcterms:created>
  <dcterms:modified xsi:type="dcterms:W3CDTF">2026-08-07T14:16:17Z</dcterms:modified>
</cp:coreProperties>
</file>